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9" r:id="rId3"/>
    <p:sldId id="263" r:id="rId4"/>
    <p:sldId id="261" r:id="rId5"/>
  </p:sldIdLst>
  <p:sldSz cx="9144000" cy="6858000" type="screen4x3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-munkalap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hu-H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Munka1!$B$1</c:f>
              <c:strCache>
                <c:ptCount val="1"/>
                <c:pt idx="0">
                  <c:v>Balaton</c:v>
                </c:pt>
              </c:strCache>
            </c:strRef>
          </c:tx>
          <c:cat>
            <c:strRef>
              <c:f>Munka1!$A$2:$A$13</c:f>
              <c:strCache>
                <c:ptCount val="12"/>
                <c:pt idx="0">
                  <c:v>Színes (Szürke) </c:v>
                </c:pt>
                <c:pt idx="1">
                  <c:v>Divatos (Elavult) </c:v>
                </c:pt>
                <c:pt idx="2">
                  <c:v>Izgalmas (Unalmas) </c:v>
                </c:pt>
                <c:pt idx="3">
                  <c:v>Modern (Régimódi) </c:v>
                </c:pt>
                <c:pt idx="4">
                  <c:v>Tiszta (Koszos) </c:v>
                </c:pt>
                <c:pt idx="5">
                  <c:v>Igényes (Igénytelen) </c:v>
                </c:pt>
                <c:pt idx="6">
                  <c:v>Olcsó (Drága) </c:v>
                </c:pt>
                <c:pt idx="7">
                  <c:v>Biztonságos (Nem biztonságos) </c:v>
                </c:pt>
                <c:pt idx="8">
                  <c:v>Barátságos (Barátságtalan) </c:v>
                </c:pt>
                <c:pt idx="9">
                  <c:v>Esztétikus (Ronda) </c:v>
                </c:pt>
                <c:pt idx="10">
                  <c:v>Örömteli (Elszomorító) </c:v>
                </c:pt>
                <c:pt idx="11">
                  <c:v>Megnyugtató (Felkavaró) </c:v>
                </c:pt>
              </c:strCache>
            </c:strRef>
          </c:cat>
          <c:val>
            <c:numRef>
              <c:f>Munka1!$B$2:$B$13</c:f>
              <c:numCache>
                <c:formatCode>General</c:formatCode>
                <c:ptCount val="12"/>
                <c:pt idx="0">
                  <c:v>2.8111999999999999</c:v>
                </c:pt>
                <c:pt idx="1">
                  <c:v>2.8643000000000001</c:v>
                </c:pt>
                <c:pt idx="2">
                  <c:v>3.0240999999999998</c:v>
                </c:pt>
                <c:pt idx="3">
                  <c:v>3.3399000000000001</c:v>
                </c:pt>
                <c:pt idx="4">
                  <c:v>3.6063000000000001</c:v>
                </c:pt>
                <c:pt idx="5">
                  <c:v>3.2816000000000001</c:v>
                </c:pt>
                <c:pt idx="6">
                  <c:v>5.1265000000000001</c:v>
                </c:pt>
                <c:pt idx="7">
                  <c:v>3.7355999999999998</c:v>
                </c:pt>
                <c:pt idx="8">
                  <c:v>2.9152999999999998</c:v>
                </c:pt>
                <c:pt idx="9">
                  <c:v>2.9049999999999998</c:v>
                </c:pt>
                <c:pt idx="10">
                  <c:v>2.7199</c:v>
                </c:pt>
                <c:pt idx="11">
                  <c:v>2.9245000000000001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Munka1!$C$1</c:f>
              <c:strCache>
                <c:ptCount val="1"/>
                <c:pt idx="0">
                  <c:v>Tisza-tó</c:v>
                </c:pt>
              </c:strCache>
            </c:strRef>
          </c:tx>
          <c:cat>
            <c:strRef>
              <c:f>Munka1!$A$2:$A$13</c:f>
              <c:strCache>
                <c:ptCount val="12"/>
                <c:pt idx="0">
                  <c:v>Színes (Szürke) </c:v>
                </c:pt>
                <c:pt idx="1">
                  <c:v>Divatos (Elavult) </c:v>
                </c:pt>
                <c:pt idx="2">
                  <c:v>Izgalmas (Unalmas) </c:v>
                </c:pt>
                <c:pt idx="3">
                  <c:v>Modern (Régimódi) </c:v>
                </c:pt>
                <c:pt idx="4">
                  <c:v>Tiszta (Koszos) </c:v>
                </c:pt>
                <c:pt idx="5">
                  <c:v>Igényes (Igénytelen) </c:v>
                </c:pt>
                <c:pt idx="6">
                  <c:v>Olcsó (Drága) </c:v>
                </c:pt>
                <c:pt idx="7">
                  <c:v>Biztonságos (Nem biztonságos) </c:v>
                </c:pt>
                <c:pt idx="8">
                  <c:v>Barátságos (Barátságtalan) </c:v>
                </c:pt>
                <c:pt idx="9">
                  <c:v>Esztétikus (Ronda) </c:v>
                </c:pt>
                <c:pt idx="10">
                  <c:v>Örömteli (Elszomorító) </c:v>
                </c:pt>
                <c:pt idx="11">
                  <c:v>Megnyugtató (Felkavaró) </c:v>
                </c:pt>
              </c:strCache>
            </c:strRef>
          </c:cat>
          <c:val>
            <c:numRef>
              <c:f>Munka1!$C$2:$C$13</c:f>
              <c:numCache>
                <c:formatCode>General</c:formatCode>
                <c:ptCount val="12"/>
                <c:pt idx="0">
                  <c:v>3.6532</c:v>
                </c:pt>
                <c:pt idx="1">
                  <c:v>3.7766999999999999</c:v>
                </c:pt>
                <c:pt idx="2">
                  <c:v>3.5710000000000002</c:v>
                </c:pt>
                <c:pt idx="3">
                  <c:v>4</c:v>
                </c:pt>
                <c:pt idx="4">
                  <c:v>3.7616000000000001</c:v>
                </c:pt>
                <c:pt idx="5">
                  <c:v>3.6760000000000002</c:v>
                </c:pt>
                <c:pt idx="6">
                  <c:v>4.0403000000000002</c:v>
                </c:pt>
                <c:pt idx="7">
                  <c:v>3.661</c:v>
                </c:pt>
                <c:pt idx="8">
                  <c:v>3.1793</c:v>
                </c:pt>
                <c:pt idx="9">
                  <c:v>3.1997</c:v>
                </c:pt>
                <c:pt idx="10">
                  <c:v>3.0602999999999998</c:v>
                </c:pt>
                <c:pt idx="11">
                  <c:v>2.9070999999999998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29037440"/>
        <c:axId val="129038976"/>
      </c:lineChart>
      <c:catAx>
        <c:axId val="129037440"/>
        <c:scaling>
          <c:orientation val="minMax"/>
        </c:scaling>
        <c:delete val="0"/>
        <c:axPos val="b"/>
        <c:majorTickMark val="out"/>
        <c:minorTickMark val="none"/>
        <c:tickLblPos val="nextTo"/>
        <c:crossAx val="129038976"/>
        <c:crosses val="autoZero"/>
        <c:auto val="1"/>
        <c:lblAlgn val="ctr"/>
        <c:lblOffset val="100"/>
        <c:noMultiLvlLbl val="0"/>
      </c:catAx>
      <c:valAx>
        <c:axId val="129038976"/>
        <c:scaling>
          <c:orientation val="minMax"/>
          <c:min val="2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29037440"/>
        <c:crosses val="autoZero"/>
        <c:crossBetween val="between"/>
      </c:valAx>
    </c:plotArea>
    <c:legend>
      <c:legendPos val="b"/>
      <c:layout/>
      <c:overlay val="0"/>
    </c:legend>
    <c:plotVisOnly val="1"/>
    <c:dispBlanksAs val="gap"/>
    <c:showDLblsOverMax val="0"/>
  </c:chart>
  <c:spPr>
    <a:ln>
      <a:noFill/>
    </a:ln>
  </c:spPr>
  <c:txPr>
    <a:bodyPr/>
    <a:lstStyle/>
    <a:p>
      <a:pPr>
        <a:defRPr sz="1800"/>
      </a:pPr>
      <a:endParaRPr lang="hu-HU"/>
    </a:p>
  </c:txPr>
  <c:externalData r:id="rId1">
    <c:autoUpdate val="0"/>
  </c:externalData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4C8CF6C-F639-4B38-83E0-1400F0782D9A}" type="doc">
      <dgm:prSet loTypeId="urn:microsoft.com/office/officeart/2005/8/layout/hProcess4" loCatId="process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hu-HU"/>
        </a:p>
      </dgm:t>
    </dgm:pt>
    <dgm:pt modelId="{976E3FDC-5B81-40D9-8002-FB9816BC21AD}">
      <dgm:prSet phldrT="[Szöveg]"/>
      <dgm:spPr/>
      <dgm:t>
        <a:bodyPr/>
        <a:lstStyle/>
        <a:p>
          <a:r>
            <a:rPr lang="hu-HU" dirty="0" smtClean="0"/>
            <a:t>Vízpart </a:t>
          </a:r>
        </a:p>
        <a:p>
          <a:r>
            <a:rPr lang="hu-HU" dirty="0" smtClean="0"/>
            <a:t>(n=663 fő)</a:t>
          </a:r>
          <a:endParaRPr lang="hu-HU" dirty="0"/>
        </a:p>
      </dgm:t>
    </dgm:pt>
    <dgm:pt modelId="{D95E5236-1E3E-4686-BE48-1D6DF9C7E980}" type="parTrans" cxnId="{CF0D6C20-BFB4-4186-BC38-06DBB8FE48D7}">
      <dgm:prSet/>
      <dgm:spPr/>
      <dgm:t>
        <a:bodyPr/>
        <a:lstStyle/>
        <a:p>
          <a:endParaRPr lang="hu-HU"/>
        </a:p>
      </dgm:t>
    </dgm:pt>
    <dgm:pt modelId="{623256D9-6B21-4873-AE45-49A66FD21689}" type="sibTrans" cxnId="{CF0D6C20-BFB4-4186-BC38-06DBB8FE48D7}">
      <dgm:prSet/>
      <dgm:spPr/>
      <dgm:t>
        <a:bodyPr/>
        <a:lstStyle/>
        <a:p>
          <a:endParaRPr lang="hu-HU"/>
        </a:p>
      </dgm:t>
    </dgm:pt>
    <dgm:pt modelId="{6F69C3C1-9C37-4C2C-85E3-060177A95287}">
      <dgm:prSet phldrT="[Szöveg]"/>
      <dgm:spPr/>
      <dgm:t>
        <a:bodyPr/>
        <a:lstStyle/>
        <a:p>
          <a:r>
            <a:rPr lang="hu-HU" dirty="0" smtClean="0"/>
            <a:t>Nem 8,7%</a:t>
          </a:r>
          <a:endParaRPr lang="hu-HU" dirty="0"/>
        </a:p>
      </dgm:t>
    </dgm:pt>
    <dgm:pt modelId="{74885823-7C85-4783-B7BB-5C7438AF9ED2}" type="parTrans" cxnId="{F9ED82E5-E913-4C23-A047-F3930144E1AD}">
      <dgm:prSet/>
      <dgm:spPr/>
      <dgm:t>
        <a:bodyPr/>
        <a:lstStyle/>
        <a:p>
          <a:endParaRPr lang="hu-HU"/>
        </a:p>
      </dgm:t>
    </dgm:pt>
    <dgm:pt modelId="{22F55A7F-2522-4862-B081-1EBB1F3C79CC}" type="sibTrans" cxnId="{F9ED82E5-E913-4C23-A047-F3930144E1AD}">
      <dgm:prSet/>
      <dgm:spPr/>
      <dgm:t>
        <a:bodyPr/>
        <a:lstStyle/>
        <a:p>
          <a:endParaRPr lang="hu-HU"/>
        </a:p>
      </dgm:t>
    </dgm:pt>
    <dgm:pt modelId="{87CB325C-601A-42E9-8542-513675BDC12E}">
      <dgm:prSet phldrT="[Szöveg]"/>
      <dgm:spPr/>
      <dgm:t>
        <a:bodyPr/>
        <a:lstStyle/>
        <a:p>
          <a:r>
            <a:rPr lang="hu-HU" b="1" dirty="0" smtClean="0"/>
            <a:t>Igen 91,3%</a:t>
          </a:r>
          <a:endParaRPr lang="hu-HU" b="1" dirty="0"/>
        </a:p>
      </dgm:t>
    </dgm:pt>
    <dgm:pt modelId="{14472EBA-9E05-49E7-933D-48A27E050C45}" type="parTrans" cxnId="{BD8C2668-B21C-425D-B469-FBCF959166FC}">
      <dgm:prSet/>
      <dgm:spPr/>
      <dgm:t>
        <a:bodyPr/>
        <a:lstStyle/>
        <a:p>
          <a:endParaRPr lang="hu-HU"/>
        </a:p>
      </dgm:t>
    </dgm:pt>
    <dgm:pt modelId="{6FF139C8-C3A0-48B2-8010-0A3410F488D7}" type="sibTrans" cxnId="{BD8C2668-B21C-425D-B469-FBCF959166FC}">
      <dgm:prSet/>
      <dgm:spPr/>
      <dgm:t>
        <a:bodyPr/>
        <a:lstStyle/>
        <a:p>
          <a:endParaRPr lang="hu-HU"/>
        </a:p>
      </dgm:t>
    </dgm:pt>
    <dgm:pt modelId="{4CF20E13-4E42-4087-B8A5-A6AB2CB756D2}">
      <dgm:prSet phldrT="[Szöveg]"/>
      <dgm:spPr/>
      <dgm:t>
        <a:bodyPr/>
        <a:lstStyle/>
        <a:p>
          <a:r>
            <a:rPr lang="hu-HU" dirty="0" smtClean="0"/>
            <a:t>Tópart </a:t>
          </a:r>
        </a:p>
        <a:p>
          <a:r>
            <a:rPr lang="hu-HU" dirty="0" smtClean="0"/>
            <a:t>(n=647)</a:t>
          </a:r>
          <a:endParaRPr lang="hu-HU" dirty="0"/>
        </a:p>
      </dgm:t>
    </dgm:pt>
    <dgm:pt modelId="{A9DA8575-1A70-4271-879C-24CCD8376F55}" type="parTrans" cxnId="{11B2E7C6-B142-4FCE-B073-A555FB1AB864}">
      <dgm:prSet/>
      <dgm:spPr/>
      <dgm:t>
        <a:bodyPr/>
        <a:lstStyle/>
        <a:p>
          <a:endParaRPr lang="hu-HU"/>
        </a:p>
      </dgm:t>
    </dgm:pt>
    <dgm:pt modelId="{C7A3C33A-FCC0-4F95-9355-CE8DCD82E352}" type="sibTrans" cxnId="{11B2E7C6-B142-4FCE-B073-A555FB1AB864}">
      <dgm:prSet/>
      <dgm:spPr/>
      <dgm:t>
        <a:bodyPr/>
        <a:lstStyle/>
        <a:p>
          <a:endParaRPr lang="hu-HU"/>
        </a:p>
      </dgm:t>
    </dgm:pt>
    <dgm:pt modelId="{49C913BA-E0DD-492C-852E-F007C65B13D3}">
      <dgm:prSet phldrT="[Szöveg]"/>
      <dgm:spPr/>
      <dgm:t>
        <a:bodyPr/>
        <a:lstStyle/>
        <a:p>
          <a:r>
            <a:rPr lang="hu-HU" b="1" dirty="0" smtClean="0"/>
            <a:t>Igen 91,8%</a:t>
          </a:r>
          <a:endParaRPr lang="hu-HU" b="1" dirty="0"/>
        </a:p>
      </dgm:t>
    </dgm:pt>
    <dgm:pt modelId="{C18C1862-425C-49E2-812C-3D0949CBFB77}" type="parTrans" cxnId="{F032744A-0775-4BE2-9E82-0AEF6E54AFF7}">
      <dgm:prSet/>
      <dgm:spPr/>
      <dgm:t>
        <a:bodyPr/>
        <a:lstStyle/>
        <a:p>
          <a:endParaRPr lang="hu-HU"/>
        </a:p>
      </dgm:t>
    </dgm:pt>
    <dgm:pt modelId="{BBCA701E-7698-433A-819D-9EE1E103AF12}" type="sibTrans" cxnId="{F032744A-0775-4BE2-9E82-0AEF6E54AFF7}">
      <dgm:prSet/>
      <dgm:spPr/>
      <dgm:t>
        <a:bodyPr/>
        <a:lstStyle/>
        <a:p>
          <a:endParaRPr lang="hu-HU"/>
        </a:p>
      </dgm:t>
    </dgm:pt>
    <dgm:pt modelId="{2831906D-FBBA-4FDD-9351-61672C1E7763}">
      <dgm:prSet phldrT="[Szöveg]"/>
      <dgm:spPr/>
      <dgm:t>
        <a:bodyPr/>
        <a:lstStyle/>
        <a:p>
          <a:r>
            <a:rPr lang="hu-HU" dirty="0" smtClean="0"/>
            <a:t>Nem 8,2%</a:t>
          </a:r>
          <a:endParaRPr lang="hu-HU" dirty="0"/>
        </a:p>
      </dgm:t>
    </dgm:pt>
    <dgm:pt modelId="{5931C0B9-A414-43C4-9E4E-DECFBD1DD2C9}" type="parTrans" cxnId="{4AA214F8-8B21-4781-A91D-ADBBB59A9CF8}">
      <dgm:prSet/>
      <dgm:spPr/>
      <dgm:t>
        <a:bodyPr/>
        <a:lstStyle/>
        <a:p>
          <a:endParaRPr lang="hu-HU"/>
        </a:p>
      </dgm:t>
    </dgm:pt>
    <dgm:pt modelId="{C88E1BEB-C5CE-49B2-8839-FDC38ED90792}" type="sibTrans" cxnId="{4AA214F8-8B21-4781-A91D-ADBBB59A9CF8}">
      <dgm:prSet/>
      <dgm:spPr/>
      <dgm:t>
        <a:bodyPr/>
        <a:lstStyle/>
        <a:p>
          <a:endParaRPr lang="hu-HU"/>
        </a:p>
      </dgm:t>
    </dgm:pt>
    <dgm:pt modelId="{66F620BB-E22C-43C4-AEB1-79B9E5535FC5}">
      <dgm:prSet phldrT="[Szöveg]"/>
      <dgm:spPr/>
      <dgm:t>
        <a:bodyPr/>
        <a:lstStyle/>
        <a:p>
          <a:r>
            <a:rPr lang="hu-HU" dirty="0" smtClean="0"/>
            <a:t>Balaton, Tisza-tó </a:t>
          </a:r>
        </a:p>
        <a:p>
          <a:r>
            <a:rPr lang="hu-HU" dirty="0" smtClean="0"/>
            <a:t>(n=630 fő)</a:t>
          </a:r>
          <a:endParaRPr lang="hu-HU" dirty="0"/>
        </a:p>
      </dgm:t>
    </dgm:pt>
    <dgm:pt modelId="{C148E540-3D8A-4CDA-81C0-F63EA9445F81}" type="parTrans" cxnId="{3C33B740-F09B-40C0-848D-378F1E9662AB}">
      <dgm:prSet/>
      <dgm:spPr/>
      <dgm:t>
        <a:bodyPr/>
        <a:lstStyle/>
        <a:p>
          <a:endParaRPr lang="hu-HU"/>
        </a:p>
      </dgm:t>
    </dgm:pt>
    <dgm:pt modelId="{D876A704-FAB2-4F35-A694-4D66BBEA5A79}" type="sibTrans" cxnId="{3C33B740-F09B-40C0-848D-378F1E9662AB}">
      <dgm:prSet/>
      <dgm:spPr/>
      <dgm:t>
        <a:bodyPr/>
        <a:lstStyle/>
        <a:p>
          <a:endParaRPr lang="hu-HU"/>
        </a:p>
      </dgm:t>
    </dgm:pt>
    <dgm:pt modelId="{03A60C34-CE87-4BCA-945F-A9F90B3CD094}">
      <dgm:prSet phldrT="[Szöveg]"/>
      <dgm:spPr/>
      <dgm:t>
        <a:bodyPr/>
        <a:lstStyle/>
        <a:p>
          <a:r>
            <a:rPr lang="hu-HU" dirty="0" smtClean="0"/>
            <a:t>Balaton 59,1% </a:t>
          </a:r>
          <a:endParaRPr lang="hu-HU" dirty="0"/>
        </a:p>
      </dgm:t>
    </dgm:pt>
    <dgm:pt modelId="{D290726A-EB18-42D3-A66B-D84B88DDB5C5}" type="parTrans" cxnId="{5C197F8B-1B51-46DF-B77B-F113BC4791F6}">
      <dgm:prSet/>
      <dgm:spPr/>
      <dgm:t>
        <a:bodyPr/>
        <a:lstStyle/>
        <a:p>
          <a:endParaRPr lang="hu-HU"/>
        </a:p>
      </dgm:t>
    </dgm:pt>
    <dgm:pt modelId="{0A933014-1B02-402F-B178-AC4B7761B586}" type="sibTrans" cxnId="{5C197F8B-1B51-46DF-B77B-F113BC4791F6}">
      <dgm:prSet/>
      <dgm:spPr/>
      <dgm:t>
        <a:bodyPr/>
        <a:lstStyle/>
        <a:p>
          <a:endParaRPr lang="hu-HU"/>
        </a:p>
      </dgm:t>
    </dgm:pt>
    <dgm:pt modelId="{873361E8-3B78-46D5-A2E5-DF1A262276EB}">
      <dgm:prSet phldrT="[Szöveg]"/>
      <dgm:spPr/>
      <dgm:t>
        <a:bodyPr/>
        <a:lstStyle/>
        <a:p>
          <a:r>
            <a:rPr lang="hu-HU" dirty="0" smtClean="0"/>
            <a:t>Tisza-tó 4,6% </a:t>
          </a:r>
          <a:endParaRPr lang="hu-HU" dirty="0"/>
        </a:p>
      </dgm:t>
    </dgm:pt>
    <dgm:pt modelId="{950086A6-0301-49CC-811D-73B800338A8A}" type="parTrans" cxnId="{619856D1-6987-4C72-B720-F347E95BF39E}">
      <dgm:prSet/>
      <dgm:spPr/>
      <dgm:t>
        <a:bodyPr/>
        <a:lstStyle/>
        <a:p>
          <a:endParaRPr lang="hu-HU"/>
        </a:p>
      </dgm:t>
    </dgm:pt>
    <dgm:pt modelId="{CE8C4FA9-11D5-4FF1-9D65-4F2377B2CFFC}" type="sibTrans" cxnId="{619856D1-6987-4C72-B720-F347E95BF39E}">
      <dgm:prSet/>
      <dgm:spPr/>
      <dgm:t>
        <a:bodyPr/>
        <a:lstStyle/>
        <a:p>
          <a:endParaRPr lang="hu-HU"/>
        </a:p>
      </dgm:t>
    </dgm:pt>
    <dgm:pt modelId="{1160612F-91AC-41AD-8023-E5CA044F95F0}">
      <dgm:prSet phldrT="[Szöveg]"/>
      <dgm:spPr/>
      <dgm:t>
        <a:bodyPr/>
        <a:lstStyle/>
        <a:p>
          <a:r>
            <a:rPr lang="hu-HU" dirty="0" smtClean="0"/>
            <a:t>Mindkettő 26,8% </a:t>
          </a:r>
          <a:endParaRPr lang="hu-HU" dirty="0"/>
        </a:p>
      </dgm:t>
    </dgm:pt>
    <dgm:pt modelId="{B21B919A-3B98-47EF-81D3-54CDB711CD6D}" type="parTrans" cxnId="{772058C0-AB1F-488A-860F-C9C829078B34}">
      <dgm:prSet/>
      <dgm:spPr/>
      <dgm:t>
        <a:bodyPr/>
        <a:lstStyle/>
        <a:p>
          <a:endParaRPr lang="hu-HU"/>
        </a:p>
      </dgm:t>
    </dgm:pt>
    <dgm:pt modelId="{66883C39-63F8-438A-B499-EEF3F5B5CDC0}" type="sibTrans" cxnId="{772058C0-AB1F-488A-860F-C9C829078B34}">
      <dgm:prSet/>
      <dgm:spPr/>
      <dgm:t>
        <a:bodyPr/>
        <a:lstStyle/>
        <a:p>
          <a:endParaRPr lang="hu-HU"/>
        </a:p>
      </dgm:t>
    </dgm:pt>
    <dgm:pt modelId="{C8E28FC9-23AF-412B-8D6C-CD018B7CD60A}">
      <dgm:prSet phldrT="[Szöveg]"/>
      <dgm:spPr/>
      <dgm:t>
        <a:bodyPr/>
        <a:lstStyle/>
        <a:p>
          <a:r>
            <a:rPr lang="hu-HU" dirty="0" smtClean="0"/>
            <a:t>Egyik sem 9,5%</a:t>
          </a:r>
          <a:endParaRPr lang="hu-HU" dirty="0"/>
        </a:p>
      </dgm:t>
    </dgm:pt>
    <dgm:pt modelId="{07FADADC-54CD-4CA3-BA51-FE5F751280A4}" type="parTrans" cxnId="{5C7BF515-BC24-433E-89A9-9EDF2AEB99B8}">
      <dgm:prSet/>
      <dgm:spPr/>
      <dgm:t>
        <a:bodyPr/>
        <a:lstStyle/>
        <a:p>
          <a:endParaRPr lang="hu-HU"/>
        </a:p>
      </dgm:t>
    </dgm:pt>
    <dgm:pt modelId="{F022A8A9-DBAF-42F3-AADD-F302189AF2A1}" type="sibTrans" cxnId="{5C7BF515-BC24-433E-89A9-9EDF2AEB99B8}">
      <dgm:prSet/>
      <dgm:spPr/>
      <dgm:t>
        <a:bodyPr/>
        <a:lstStyle/>
        <a:p>
          <a:endParaRPr lang="hu-HU"/>
        </a:p>
      </dgm:t>
    </dgm:pt>
    <dgm:pt modelId="{94AD7B9B-2099-4425-8336-6FFDC110C2C9}" type="pres">
      <dgm:prSet presAssocID="{14C8CF6C-F639-4B38-83E0-1400F0782D9A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hu-HU"/>
        </a:p>
      </dgm:t>
    </dgm:pt>
    <dgm:pt modelId="{CA66C477-3554-40C1-9660-E376B43710D2}" type="pres">
      <dgm:prSet presAssocID="{14C8CF6C-F639-4B38-83E0-1400F0782D9A}" presName="tSp" presStyleCnt="0"/>
      <dgm:spPr/>
    </dgm:pt>
    <dgm:pt modelId="{3D7EEA8D-16AA-4382-9E1E-241704D1C726}" type="pres">
      <dgm:prSet presAssocID="{14C8CF6C-F639-4B38-83E0-1400F0782D9A}" presName="bSp" presStyleCnt="0"/>
      <dgm:spPr/>
    </dgm:pt>
    <dgm:pt modelId="{70FA1CB8-08FD-49C2-A1D4-40DEADB14E01}" type="pres">
      <dgm:prSet presAssocID="{14C8CF6C-F639-4B38-83E0-1400F0782D9A}" presName="process" presStyleCnt="0"/>
      <dgm:spPr/>
    </dgm:pt>
    <dgm:pt modelId="{FC8AE6F9-816A-40DE-B558-B15A8FC81AE5}" type="pres">
      <dgm:prSet presAssocID="{976E3FDC-5B81-40D9-8002-FB9816BC21AD}" presName="composite1" presStyleCnt="0"/>
      <dgm:spPr/>
    </dgm:pt>
    <dgm:pt modelId="{E5765F84-6099-4ED6-AA60-708966EEF78B}" type="pres">
      <dgm:prSet presAssocID="{976E3FDC-5B81-40D9-8002-FB9816BC21AD}" presName="dummyNode1" presStyleLbl="node1" presStyleIdx="0" presStyleCnt="3"/>
      <dgm:spPr/>
    </dgm:pt>
    <dgm:pt modelId="{E43539FC-B523-496D-9021-61DFC550F372}" type="pres">
      <dgm:prSet presAssocID="{976E3FDC-5B81-40D9-8002-FB9816BC21AD}" presName="childNode1" presStyleLbl="bgAcc1" presStyleIdx="0" presStyleCnt="3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E98CEC73-46CF-4B6F-BD72-47FAD67AF200}" type="pres">
      <dgm:prSet presAssocID="{976E3FDC-5B81-40D9-8002-FB9816BC21AD}" presName="childNode1tx" presStyleLbl="bgAcc1" presStyleIdx="0" presStyleCnt="3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FCC536A4-AB89-4AA9-A9E4-DD74A4B1FE93}" type="pres">
      <dgm:prSet presAssocID="{976E3FDC-5B81-40D9-8002-FB9816BC21AD}" presName="parentNode1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7027D435-59BF-4147-B16B-641909FB10EC}" type="pres">
      <dgm:prSet presAssocID="{976E3FDC-5B81-40D9-8002-FB9816BC21AD}" presName="connSite1" presStyleCnt="0"/>
      <dgm:spPr/>
    </dgm:pt>
    <dgm:pt modelId="{A01FE503-6707-4F70-B1AE-C92FF8BD89B7}" type="pres">
      <dgm:prSet presAssocID="{623256D9-6B21-4873-AE45-49A66FD21689}" presName="Name9" presStyleLbl="sibTrans2D1" presStyleIdx="0" presStyleCnt="2"/>
      <dgm:spPr/>
      <dgm:t>
        <a:bodyPr/>
        <a:lstStyle/>
        <a:p>
          <a:endParaRPr lang="hu-HU"/>
        </a:p>
      </dgm:t>
    </dgm:pt>
    <dgm:pt modelId="{2AD62B31-CD74-4150-A93B-28FBA2B34864}" type="pres">
      <dgm:prSet presAssocID="{4CF20E13-4E42-4087-B8A5-A6AB2CB756D2}" presName="composite2" presStyleCnt="0"/>
      <dgm:spPr/>
    </dgm:pt>
    <dgm:pt modelId="{5F8917EB-D96D-4507-8DDD-2E4B07012E5A}" type="pres">
      <dgm:prSet presAssocID="{4CF20E13-4E42-4087-B8A5-A6AB2CB756D2}" presName="dummyNode2" presStyleLbl="node1" presStyleIdx="0" presStyleCnt="3"/>
      <dgm:spPr/>
    </dgm:pt>
    <dgm:pt modelId="{CC5FF491-6D95-4CE4-8CF1-9AFE791AD0FE}" type="pres">
      <dgm:prSet presAssocID="{4CF20E13-4E42-4087-B8A5-A6AB2CB756D2}" presName="childNode2" presStyleLbl="bgAcc1" presStyleIdx="1" presStyleCnt="3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06CA420E-DDED-4184-B7F3-98B27720075C}" type="pres">
      <dgm:prSet presAssocID="{4CF20E13-4E42-4087-B8A5-A6AB2CB756D2}" presName="childNode2tx" presStyleLbl="bgAcc1" presStyleIdx="1" presStyleCnt="3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BD162350-EE88-4C17-BEC5-8ED5702C99EA}" type="pres">
      <dgm:prSet presAssocID="{4CF20E13-4E42-4087-B8A5-A6AB2CB756D2}" presName="parentNode2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AAEF1CB2-5172-45C0-8099-2448E38C8A74}" type="pres">
      <dgm:prSet presAssocID="{4CF20E13-4E42-4087-B8A5-A6AB2CB756D2}" presName="connSite2" presStyleCnt="0"/>
      <dgm:spPr/>
    </dgm:pt>
    <dgm:pt modelId="{2AB79E16-7EF9-4CC0-9E0A-7027037F35A0}" type="pres">
      <dgm:prSet presAssocID="{C7A3C33A-FCC0-4F95-9355-CE8DCD82E352}" presName="Name18" presStyleLbl="sibTrans2D1" presStyleIdx="1" presStyleCnt="2"/>
      <dgm:spPr/>
      <dgm:t>
        <a:bodyPr/>
        <a:lstStyle/>
        <a:p>
          <a:endParaRPr lang="hu-HU"/>
        </a:p>
      </dgm:t>
    </dgm:pt>
    <dgm:pt modelId="{54E46DD2-1918-4EFA-8457-0C11041C6D31}" type="pres">
      <dgm:prSet presAssocID="{66F620BB-E22C-43C4-AEB1-79B9E5535FC5}" presName="composite1" presStyleCnt="0"/>
      <dgm:spPr/>
    </dgm:pt>
    <dgm:pt modelId="{54B9D09B-DAC1-4990-B228-A7EF34144B11}" type="pres">
      <dgm:prSet presAssocID="{66F620BB-E22C-43C4-AEB1-79B9E5535FC5}" presName="dummyNode1" presStyleLbl="node1" presStyleIdx="1" presStyleCnt="3"/>
      <dgm:spPr/>
    </dgm:pt>
    <dgm:pt modelId="{5B203400-3ADF-4D93-8698-175D5B981542}" type="pres">
      <dgm:prSet presAssocID="{66F620BB-E22C-43C4-AEB1-79B9E5535FC5}" presName="childNode1" presStyleLbl="bgAcc1" presStyleIdx="2" presStyleCnt="3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7B7C76F0-5361-4047-90EA-F641A64D7418}" type="pres">
      <dgm:prSet presAssocID="{66F620BB-E22C-43C4-AEB1-79B9E5535FC5}" presName="childNode1tx" presStyleLbl="bgAcc1" presStyleIdx="2" presStyleCnt="3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25F6A25A-0A68-4E31-B7D2-F54D4EEB9A64}" type="pres">
      <dgm:prSet presAssocID="{66F620BB-E22C-43C4-AEB1-79B9E5535FC5}" presName="parentNode1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46BBF55D-6E6C-47C2-8709-97320DC06EB0}" type="pres">
      <dgm:prSet presAssocID="{66F620BB-E22C-43C4-AEB1-79B9E5535FC5}" presName="connSite1" presStyleCnt="0"/>
      <dgm:spPr/>
    </dgm:pt>
  </dgm:ptLst>
  <dgm:cxnLst>
    <dgm:cxn modelId="{16EF06EA-FC85-4B60-9B3B-1E93ECAE694F}" type="presOf" srcId="{6F69C3C1-9C37-4C2C-85E3-060177A95287}" destId="{E98CEC73-46CF-4B6F-BD72-47FAD67AF200}" srcOrd="1" destOrd="0" presId="urn:microsoft.com/office/officeart/2005/8/layout/hProcess4"/>
    <dgm:cxn modelId="{BC8E80D0-659C-4651-91CD-F6B052A311A4}" type="presOf" srcId="{2831906D-FBBA-4FDD-9351-61672C1E7763}" destId="{CC5FF491-6D95-4CE4-8CF1-9AFE791AD0FE}" srcOrd="0" destOrd="1" presId="urn:microsoft.com/office/officeart/2005/8/layout/hProcess4"/>
    <dgm:cxn modelId="{5C7BF515-BC24-433E-89A9-9EDF2AEB99B8}" srcId="{66F620BB-E22C-43C4-AEB1-79B9E5535FC5}" destId="{C8E28FC9-23AF-412B-8D6C-CD018B7CD60A}" srcOrd="3" destOrd="0" parTransId="{07FADADC-54CD-4CA3-BA51-FE5F751280A4}" sibTransId="{F022A8A9-DBAF-42F3-AADD-F302189AF2A1}"/>
    <dgm:cxn modelId="{4BF7EABB-541B-4F36-95C2-669DAE702AB7}" type="presOf" srcId="{14C8CF6C-F639-4B38-83E0-1400F0782D9A}" destId="{94AD7B9B-2099-4425-8336-6FFDC110C2C9}" srcOrd="0" destOrd="0" presId="urn:microsoft.com/office/officeart/2005/8/layout/hProcess4"/>
    <dgm:cxn modelId="{E640F595-F2ED-4BB8-AE0C-74C3615A373E}" type="presOf" srcId="{87CB325C-601A-42E9-8542-513675BDC12E}" destId="{E43539FC-B523-496D-9021-61DFC550F372}" srcOrd="0" destOrd="1" presId="urn:microsoft.com/office/officeart/2005/8/layout/hProcess4"/>
    <dgm:cxn modelId="{369A8A85-F0B4-41E6-8891-EB5DD74448A7}" type="presOf" srcId="{2831906D-FBBA-4FDD-9351-61672C1E7763}" destId="{06CA420E-DDED-4184-B7F3-98B27720075C}" srcOrd="1" destOrd="1" presId="urn:microsoft.com/office/officeart/2005/8/layout/hProcess4"/>
    <dgm:cxn modelId="{5C197F8B-1B51-46DF-B77B-F113BC4791F6}" srcId="{66F620BB-E22C-43C4-AEB1-79B9E5535FC5}" destId="{03A60C34-CE87-4BCA-945F-A9F90B3CD094}" srcOrd="0" destOrd="0" parTransId="{D290726A-EB18-42D3-A66B-D84B88DDB5C5}" sibTransId="{0A933014-1B02-402F-B178-AC4B7761B586}"/>
    <dgm:cxn modelId="{11B2E7C6-B142-4FCE-B073-A555FB1AB864}" srcId="{14C8CF6C-F639-4B38-83E0-1400F0782D9A}" destId="{4CF20E13-4E42-4087-B8A5-A6AB2CB756D2}" srcOrd="1" destOrd="0" parTransId="{A9DA8575-1A70-4271-879C-24CCD8376F55}" sibTransId="{C7A3C33A-FCC0-4F95-9355-CE8DCD82E352}"/>
    <dgm:cxn modelId="{EB9AFC02-5B8C-4B07-B011-7A83D6641136}" type="presOf" srcId="{873361E8-3B78-46D5-A2E5-DF1A262276EB}" destId="{7B7C76F0-5361-4047-90EA-F641A64D7418}" srcOrd="1" destOrd="1" presId="urn:microsoft.com/office/officeart/2005/8/layout/hProcess4"/>
    <dgm:cxn modelId="{F2DAF394-00FE-465D-8049-D2965469FEA8}" type="presOf" srcId="{4CF20E13-4E42-4087-B8A5-A6AB2CB756D2}" destId="{BD162350-EE88-4C17-BEC5-8ED5702C99EA}" srcOrd="0" destOrd="0" presId="urn:microsoft.com/office/officeart/2005/8/layout/hProcess4"/>
    <dgm:cxn modelId="{E2EFB1A7-3FBC-4CCF-98C7-D5EC708A825F}" type="presOf" srcId="{976E3FDC-5B81-40D9-8002-FB9816BC21AD}" destId="{FCC536A4-AB89-4AA9-A9E4-DD74A4B1FE93}" srcOrd="0" destOrd="0" presId="urn:microsoft.com/office/officeart/2005/8/layout/hProcess4"/>
    <dgm:cxn modelId="{52CE6212-00C4-4072-BDE4-D3C4004DD422}" type="presOf" srcId="{6F69C3C1-9C37-4C2C-85E3-060177A95287}" destId="{E43539FC-B523-496D-9021-61DFC550F372}" srcOrd="0" destOrd="0" presId="urn:microsoft.com/office/officeart/2005/8/layout/hProcess4"/>
    <dgm:cxn modelId="{F372C8CA-B7EC-41B1-BA65-CF2DCAEA2AD3}" type="presOf" srcId="{66F620BB-E22C-43C4-AEB1-79B9E5535FC5}" destId="{25F6A25A-0A68-4E31-B7D2-F54D4EEB9A64}" srcOrd="0" destOrd="0" presId="urn:microsoft.com/office/officeart/2005/8/layout/hProcess4"/>
    <dgm:cxn modelId="{4426291A-F1A7-4522-9766-C69AFE5DA9A0}" type="presOf" srcId="{03A60C34-CE87-4BCA-945F-A9F90B3CD094}" destId="{7B7C76F0-5361-4047-90EA-F641A64D7418}" srcOrd="1" destOrd="0" presId="urn:microsoft.com/office/officeart/2005/8/layout/hProcess4"/>
    <dgm:cxn modelId="{F9ED82E5-E913-4C23-A047-F3930144E1AD}" srcId="{976E3FDC-5B81-40D9-8002-FB9816BC21AD}" destId="{6F69C3C1-9C37-4C2C-85E3-060177A95287}" srcOrd="0" destOrd="0" parTransId="{74885823-7C85-4783-B7BB-5C7438AF9ED2}" sibTransId="{22F55A7F-2522-4862-B081-1EBB1F3C79CC}"/>
    <dgm:cxn modelId="{6910E865-79E8-4A26-BF5C-F2D56FD86AAC}" type="presOf" srcId="{C8E28FC9-23AF-412B-8D6C-CD018B7CD60A}" destId="{7B7C76F0-5361-4047-90EA-F641A64D7418}" srcOrd="1" destOrd="3" presId="urn:microsoft.com/office/officeart/2005/8/layout/hProcess4"/>
    <dgm:cxn modelId="{F032744A-0775-4BE2-9E82-0AEF6E54AFF7}" srcId="{4CF20E13-4E42-4087-B8A5-A6AB2CB756D2}" destId="{49C913BA-E0DD-492C-852E-F007C65B13D3}" srcOrd="0" destOrd="0" parTransId="{C18C1862-425C-49E2-812C-3D0949CBFB77}" sibTransId="{BBCA701E-7698-433A-819D-9EE1E103AF12}"/>
    <dgm:cxn modelId="{B52CA2BC-8BA0-4265-96DF-6ED4B5683F8D}" type="presOf" srcId="{49C913BA-E0DD-492C-852E-F007C65B13D3}" destId="{CC5FF491-6D95-4CE4-8CF1-9AFE791AD0FE}" srcOrd="0" destOrd="0" presId="urn:microsoft.com/office/officeart/2005/8/layout/hProcess4"/>
    <dgm:cxn modelId="{CF0D6C20-BFB4-4186-BC38-06DBB8FE48D7}" srcId="{14C8CF6C-F639-4B38-83E0-1400F0782D9A}" destId="{976E3FDC-5B81-40D9-8002-FB9816BC21AD}" srcOrd="0" destOrd="0" parTransId="{D95E5236-1E3E-4686-BE48-1D6DF9C7E980}" sibTransId="{623256D9-6B21-4873-AE45-49A66FD21689}"/>
    <dgm:cxn modelId="{4A06DB56-51B0-4B3E-8937-0CB3155321E0}" type="presOf" srcId="{1160612F-91AC-41AD-8023-E5CA044F95F0}" destId="{5B203400-3ADF-4D93-8698-175D5B981542}" srcOrd="0" destOrd="2" presId="urn:microsoft.com/office/officeart/2005/8/layout/hProcess4"/>
    <dgm:cxn modelId="{772058C0-AB1F-488A-860F-C9C829078B34}" srcId="{66F620BB-E22C-43C4-AEB1-79B9E5535FC5}" destId="{1160612F-91AC-41AD-8023-E5CA044F95F0}" srcOrd="2" destOrd="0" parTransId="{B21B919A-3B98-47EF-81D3-54CDB711CD6D}" sibTransId="{66883C39-63F8-438A-B499-EEF3F5B5CDC0}"/>
    <dgm:cxn modelId="{68106655-066B-4738-9FCD-75E9904D3E29}" type="presOf" srcId="{C7A3C33A-FCC0-4F95-9355-CE8DCD82E352}" destId="{2AB79E16-7EF9-4CC0-9E0A-7027037F35A0}" srcOrd="0" destOrd="0" presId="urn:microsoft.com/office/officeart/2005/8/layout/hProcess4"/>
    <dgm:cxn modelId="{6136E449-4687-4D8D-A825-5B79F7ECBA97}" type="presOf" srcId="{87CB325C-601A-42E9-8542-513675BDC12E}" destId="{E98CEC73-46CF-4B6F-BD72-47FAD67AF200}" srcOrd="1" destOrd="1" presId="urn:microsoft.com/office/officeart/2005/8/layout/hProcess4"/>
    <dgm:cxn modelId="{AB1232CF-0BE4-472F-B29F-7D855BD1DA07}" type="presOf" srcId="{49C913BA-E0DD-492C-852E-F007C65B13D3}" destId="{06CA420E-DDED-4184-B7F3-98B27720075C}" srcOrd="1" destOrd="0" presId="urn:microsoft.com/office/officeart/2005/8/layout/hProcess4"/>
    <dgm:cxn modelId="{619856D1-6987-4C72-B720-F347E95BF39E}" srcId="{66F620BB-E22C-43C4-AEB1-79B9E5535FC5}" destId="{873361E8-3B78-46D5-A2E5-DF1A262276EB}" srcOrd="1" destOrd="0" parTransId="{950086A6-0301-49CC-811D-73B800338A8A}" sibTransId="{CE8C4FA9-11D5-4FF1-9D65-4F2377B2CFFC}"/>
    <dgm:cxn modelId="{90E3B1A2-6CFB-4631-A540-09C1FA7F9F37}" type="presOf" srcId="{873361E8-3B78-46D5-A2E5-DF1A262276EB}" destId="{5B203400-3ADF-4D93-8698-175D5B981542}" srcOrd="0" destOrd="1" presId="urn:microsoft.com/office/officeart/2005/8/layout/hProcess4"/>
    <dgm:cxn modelId="{FBC36AA0-9FB9-4E56-AEDE-3EB32D0EFC08}" type="presOf" srcId="{623256D9-6B21-4873-AE45-49A66FD21689}" destId="{A01FE503-6707-4F70-B1AE-C92FF8BD89B7}" srcOrd="0" destOrd="0" presId="urn:microsoft.com/office/officeart/2005/8/layout/hProcess4"/>
    <dgm:cxn modelId="{9500F108-06F5-4870-815D-9408372F4FB2}" type="presOf" srcId="{1160612F-91AC-41AD-8023-E5CA044F95F0}" destId="{7B7C76F0-5361-4047-90EA-F641A64D7418}" srcOrd="1" destOrd="2" presId="urn:microsoft.com/office/officeart/2005/8/layout/hProcess4"/>
    <dgm:cxn modelId="{BD8C2668-B21C-425D-B469-FBCF959166FC}" srcId="{976E3FDC-5B81-40D9-8002-FB9816BC21AD}" destId="{87CB325C-601A-42E9-8542-513675BDC12E}" srcOrd="1" destOrd="0" parTransId="{14472EBA-9E05-49E7-933D-48A27E050C45}" sibTransId="{6FF139C8-C3A0-48B2-8010-0A3410F488D7}"/>
    <dgm:cxn modelId="{28097E6B-C771-4E64-A3F0-4DC04D13EB7F}" type="presOf" srcId="{03A60C34-CE87-4BCA-945F-A9F90B3CD094}" destId="{5B203400-3ADF-4D93-8698-175D5B981542}" srcOrd="0" destOrd="0" presId="urn:microsoft.com/office/officeart/2005/8/layout/hProcess4"/>
    <dgm:cxn modelId="{EED80B76-8452-4FE0-88D9-4E68558B0D47}" type="presOf" srcId="{C8E28FC9-23AF-412B-8D6C-CD018B7CD60A}" destId="{5B203400-3ADF-4D93-8698-175D5B981542}" srcOrd="0" destOrd="3" presId="urn:microsoft.com/office/officeart/2005/8/layout/hProcess4"/>
    <dgm:cxn modelId="{4AA214F8-8B21-4781-A91D-ADBBB59A9CF8}" srcId="{4CF20E13-4E42-4087-B8A5-A6AB2CB756D2}" destId="{2831906D-FBBA-4FDD-9351-61672C1E7763}" srcOrd="1" destOrd="0" parTransId="{5931C0B9-A414-43C4-9E4E-DECFBD1DD2C9}" sibTransId="{C88E1BEB-C5CE-49B2-8839-FDC38ED90792}"/>
    <dgm:cxn modelId="{3C33B740-F09B-40C0-848D-378F1E9662AB}" srcId="{14C8CF6C-F639-4B38-83E0-1400F0782D9A}" destId="{66F620BB-E22C-43C4-AEB1-79B9E5535FC5}" srcOrd="2" destOrd="0" parTransId="{C148E540-3D8A-4CDA-81C0-F63EA9445F81}" sibTransId="{D876A704-FAB2-4F35-A694-4D66BBEA5A79}"/>
    <dgm:cxn modelId="{CEA0F6EF-332C-4746-8A7A-F64979D314FB}" type="presParOf" srcId="{94AD7B9B-2099-4425-8336-6FFDC110C2C9}" destId="{CA66C477-3554-40C1-9660-E376B43710D2}" srcOrd="0" destOrd="0" presId="urn:microsoft.com/office/officeart/2005/8/layout/hProcess4"/>
    <dgm:cxn modelId="{70483480-A099-4AE8-A6F3-5D0CECC2262E}" type="presParOf" srcId="{94AD7B9B-2099-4425-8336-6FFDC110C2C9}" destId="{3D7EEA8D-16AA-4382-9E1E-241704D1C726}" srcOrd="1" destOrd="0" presId="urn:microsoft.com/office/officeart/2005/8/layout/hProcess4"/>
    <dgm:cxn modelId="{51B84DC3-0BEE-4E27-82B7-23C9AA277C51}" type="presParOf" srcId="{94AD7B9B-2099-4425-8336-6FFDC110C2C9}" destId="{70FA1CB8-08FD-49C2-A1D4-40DEADB14E01}" srcOrd="2" destOrd="0" presId="urn:microsoft.com/office/officeart/2005/8/layout/hProcess4"/>
    <dgm:cxn modelId="{9F40F458-1CB4-4907-86E4-1AFCA0F55B0D}" type="presParOf" srcId="{70FA1CB8-08FD-49C2-A1D4-40DEADB14E01}" destId="{FC8AE6F9-816A-40DE-B558-B15A8FC81AE5}" srcOrd="0" destOrd="0" presId="urn:microsoft.com/office/officeart/2005/8/layout/hProcess4"/>
    <dgm:cxn modelId="{C3D00642-6EF1-4209-87D6-63F403C0FD46}" type="presParOf" srcId="{FC8AE6F9-816A-40DE-B558-B15A8FC81AE5}" destId="{E5765F84-6099-4ED6-AA60-708966EEF78B}" srcOrd="0" destOrd="0" presId="urn:microsoft.com/office/officeart/2005/8/layout/hProcess4"/>
    <dgm:cxn modelId="{D88A6A26-7C47-4F80-AB15-8997563F32EC}" type="presParOf" srcId="{FC8AE6F9-816A-40DE-B558-B15A8FC81AE5}" destId="{E43539FC-B523-496D-9021-61DFC550F372}" srcOrd="1" destOrd="0" presId="urn:microsoft.com/office/officeart/2005/8/layout/hProcess4"/>
    <dgm:cxn modelId="{3CDA5579-ACC5-43E3-8FAE-8B30A1F59973}" type="presParOf" srcId="{FC8AE6F9-816A-40DE-B558-B15A8FC81AE5}" destId="{E98CEC73-46CF-4B6F-BD72-47FAD67AF200}" srcOrd="2" destOrd="0" presId="urn:microsoft.com/office/officeart/2005/8/layout/hProcess4"/>
    <dgm:cxn modelId="{9A7BFED3-7A6A-440A-9DE9-9221EFF0B364}" type="presParOf" srcId="{FC8AE6F9-816A-40DE-B558-B15A8FC81AE5}" destId="{FCC536A4-AB89-4AA9-A9E4-DD74A4B1FE93}" srcOrd="3" destOrd="0" presId="urn:microsoft.com/office/officeart/2005/8/layout/hProcess4"/>
    <dgm:cxn modelId="{E6925976-1583-4507-9338-C1DEA3030286}" type="presParOf" srcId="{FC8AE6F9-816A-40DE-B558-B15A8FC81AE5}" destId="{7027D435-59BF-4147-B16B-641909FB10EC}" srcOrd="4" destOrd="0" presId="urn:microsoft.com/office/officeart/2005/8/layout/hProcess4"/>
    <dgm:cxn modelId="{D7217665-91FB-4924-A267-B2C23B48F1E7}" type="presParOf" srcId="{70FA1CB8-08FD-49C2-A1D4-40DEADB14E01}" destId="{A01FE503-6707-4F70-B1AE-C92FF8BD89B7}" srcOrd="1" destOrd="0" presId="urn:microsoft.com/office/officeart/2005/8/layout/hProcess4"/>
    <dgm:cxn modelId="{30D3F8A1-07CB-4D37-9A60-B44422352ADA}" type="presParOf" srcId="{70FA1CB8-08FD-49C2-A1D4-40DEADB14E01}" destId="{2AD62B31-CD74-4150-A93B-28FBA2B34864}" srcOrd="2" destOrd="0" presId="urn:microsoft.com/office/officeart/2005/8/layout/hProcess4"/>
    <dgm:cxn modelId="{8A1209FF-9828-49CC-988B-DB8EF7288B79}" type="presParOf" srcId="{2AD62B31-CD74-4150-A93B-28FBA2B34864}" destId="{5F8917EB-D96D-4507-8DDD-2E4B07012E5A}" srcOrd="0" destOrd="0" presId="urn:microsoft.com/office/officeart/2005/8/layout/hProcess4"/>
    <dgm:cxn modelId="{FCF85CAD-A38F-4E73-8562-D57422BDAA0C}" type="presParOf" srcId="{2AD62B31-CD74-4150-A93B-28FBA2B34864}" destId="{CC5FF491-6D95-4CE4-8CF1-9AFE791AD0FE}" srcOrd="1" destOrd="0" presId="urn:microsoft.com/office/officeart/2005/8/layout/hProcess4"/>
    <dgm:cxn modelId="{DCB7612D-3F0C-4B4D-BCEC-1E53D96398D1}" type="presParOf" srcId="{2AD62B31-CD74-4150-A93B-28FBA2B34864}" destId="{06CA420E-DDED-4184-B7F3-98B27720075C}" srcOrd="2" destOrd="0" presId="urn:microsoft.com/office/officeart/2005/8/layout/hProcess4"/>
    <dgm:cxn modelId="{49D9C970-E31F-48BE-AA0C-87F37EB70D55}" type="presParOf" srcId="{2AD62B31-CD74-4150-A93B-28FBA2B34864}" destId="{BD162350-EE88-4C17-BEC5-8ED5702C99EA}" srcOrd="3" destOrd="0" presId="urn:microsoft.com/office/officeart/2005/8/layout/hProcess4"/>
    <dgm:cxn modelId="{CBBFD765-8395-42EF-9C8E-C08909B8AFD9}" type="presParOf" srcId="{2AD62B31-CD74-4150-A93B-28FBA2B34864}" destId="{AAEF1CB2-5172-45C0-8099-2448E38C8A74}" srcOrd="4" destOrd="0" presId="urn:microsoft.com/office/officeart/2005/8/layout/hProcess4"/>
    <dgm:cxn modelId="{4A6A99AF-64FE-46D7-8D0C-02C150439383}" type="presParOf" srcId="{70FA1CB8-08FD-49C2-A1D4-40DEADB14E01}" destId="{2AB79E16-7EF9-4CC0-9E0A-7027037F35A0}" srcOrd="3" destOrd="0" presId="urn:microsoft.com/office/officeart/2005/8/layout/hProcess4"/>
    <dgm:cxn modelId="{803C8590-8969-4F8F-966A-A61EC399AF31}" type="presParOf" srcId="{70FA1CB8-08FD-49C2-A1D4-40DEADB14E01}" destId="{54E46DD2-1918-4EFA-8457-0C11041C6D31}" srcOrd="4" destOrd="0" presId="urn:microsoft.com/office/officeart/2005/8/layout/hProcess4"/>
    <dgm:cxn modelId="{1F5AE028-1262-4D32-908B-BB9D698D37CD}" type="presParOf" srcId="{54E46DD2-1918-4EFA-8457-0C11041C6D31}" destId="{54B9D09B-DAC1-4990-B228-A7EF34144B11}" srcOrd="0" destOrd="0" presId="urn:microsoft.com/office/officeart/2005/8/layout/hProcess4"/>
    <dgm:cxn modelId="{4516CD3E-E954-47CB-98B6-95D11DF5C3E6}" type="presParOf" srcId="{54E46DD2-1918-4EFA-8457-0C11041C6D31}" destId="{5B203400-3ADF-4D93-8698-175D5B981542}" srcOrd="1" destOrd="0" presId="urn:microsoft.com/office/officeart/2005/8/layout/hProcess4"/>
    <dgm:cxn modelId="{816F3652-8198-4ACE-8FDE-93306E7921B5}" type="presParOf" srcId="{54E46DD2-1918-4EFA-8457-0C11041C6D31}" destId="{7B7C76F0-5361-4047-90EA-F641A64D7418}" srcOrd="2" destOrd="0" presId="urn:microsoft.com/office/officeart/2005/8/layout/hProcess4"/>
    <dgm:cxn modelId="{B5732B8D-0889-4477-B35E-D6D56700425C}" type="presParOf" srcId="{54E46DD2-1918-4EFA-8457-0C11041C6D31}" destId="{25F6A25A-0A68-4E31-B7D2-F54D4EEB9A64}" srcOrd="3" destOrd="0" presId="urn:microsoft.com/office/officeart/2005/8/layout/hProcess4"/>
    <dgm:cxn modelId="{201F6BAF-615C-4551-BAAA-6CA6E318C9A9}" type="presParOf" srcId="{54E46DD2-1918-4EFA-8457-0C11041C6D31}" destId="{46BBF55D-6E6C-47C2-8709-97320DC06EB0}" srcOrd="4" destOrd="0" presId="urn:microsoft.com/office/officeart/2005/8/layout/h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43539FC-B523-496D-9021-61DFC550F372}">
      <dsp:nvSpPr>
        <dsp:cNvPr id="0" name=""/>
        <dsp:cNvSpPr/>
      </dsp:nvSpPr>
      <dsp:spPr>
        <a:xfrm>
          <a:off x="106" y="1330940"/>
          <a:ext cx="1699969" cy="140211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8575" tIns="28575" rIns="28575" bIns="28575" numCol="1" spcCol="1270" anchor="t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u-HU" sz="1500" kern="1200" dirty="0" smtClean="0"/>
            <a:t>Nem 8,7%</a:t>
          </a:r>
          <a:endParaRPr lang="hu-HU" sz="1500" kern="1200" dirty="0"/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u-HU" sz="1500" b="1" kern="1200" dirty="0" smtClean="0"/>
            <a:t>Igen 91,3%</a:t>
          </a:r>
          <a:endParaRPr lang="hu-HU" sz="1500" b="1" kern="1200" dirty="0"/>
        </a:p>
      </dsp:txBody>
      <dsp:txXfrm>
        <a:off x="32373" y="1363207"/>
        <a:ext cx="1635435" cy="1037131"/>
      </dsp:txXfrm>
    </dsp:sp>
    <dsp:sp modelId="{A01FE503-6707-4F70-B1AE-C92FF8BD89B7}">
      <dsp:nvSpPr>
        <dsp:cNvPr id="0" name=""/>
        <dsp:cNvSpPr/>
      </dsp:nvSpPr>
      <dsp:spPr>
        <a:xfrm>
          <a:off x="975710" y="1737664"/>
          <a:ext cx="1767229" cy="1767229"/>
        </a:xfrm>
        <a:prstGeom prst="leftCircularArrow">
          <a:avLst>
            <a:gd name="adj1" fmla="val 2550"/>
            <a:gd name="adj2" fmla="val 309429"/>
            <a:gd name="adj3" fmla="val 2084940"/>
            <a:gd name="adj4" fmla="val 9024489"/>
            <a:gd name="adj5" fmla="val 2975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CC536A4-AB89-4AA9-A9E4-DD74A4B1FE93}">
      <dsp:nvSpPr>
        <dsp:cNvPr id="0" name=""/>
        <dsp:cNvSpPr/>
      </dsp:nvSpPr>
      <dsp:spPr>
        <a:xfrm>
          <a:off x="377877" y="2432605"/>
          <a:ext cx="1511084" cy="600908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8575" tIns="19050" rIns="28575" bIns="190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500" kern="1200" dirty="0" smtClean="0"/>
            <a:t>Vízpart </a:t>
          </a:r>
        </a:p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500" kern="1200" dirty="0" smtClean="0"/>
            <a:t>(n=663 fő)</a:t>
          </a:r>
          <a:endParaRPr lang="hu-HU" sz="1500" kern="1200" dirty="0"/>
        </a:p>
      </dsp:txBody>
      <dsp:txXfrm>
        <a:off x="395477" y="2450205"/>
        <a:ext cx="1475884" cy="565708"/>
      </dsp:txXfrm>
    </dsp:sp>
    <dsp:sp modelId="{CC5FF491-6D95-4CE4-8CF1-9AFE791AD0FE}">
      <dsp:nvSpPr>
        <dsp:cNvPr id="0" name=""/>
        <dsp:cNvSpPr/>
      </dsp:nvSpPr>
      <dsp:spPr>
        <a:xfrm>
          <a:off x="2103572" y="1330940"/>
          <a:ext cx="1699969" cy="140211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-4966938"/>
              <a:satOff val="19906"/>
              <a:lumOff val="4314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8575" tIns="28575" rIns="28575" bIns="28575" numCol="1" spcCol="1270" anchor="t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u-HU" sz="1500" b="1" kern="1200" dirty="0" smtClean="0"/>
            <a:t>Igen 91,8%</a:t>
          </a:r>
          <a:endParaRPr lang="hu-HU" sz="1500" b="1" kern="1200" dirty="0"/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u-HU" sz="1500" kern="1200" dirty="0" smtClean="0"/>
            <a:t>Nem 8,2%</a:t>
          </a:r>
          <a:endParaRPr lang="hu-HU" sz="1500" kern="1200" dirty="0"/>
        </a:p>
      </dsp:txBody>
      <dsp:txXfrm>
        <a:off x="2135839" y="1663661"/>
        <a:ext cx="1635435" cy="1037131"/>
      </dsp:txXfrm>
    </dsp:sp>
    <dsp:sp modelId="{2AB79E16-7EF9-4CC0-9E0A-7027037F35A0}">
      <dsp:nvSpPr>
        <dsp:cNvPr id="0" name=""/>
        <dsp:cNvSpPr/>
      </dsp:nvSpPr>
      <dsp:spPr>
        <a:xfrm>
          <a:off x="3065009" y="504130"/>
          <a:ext cx="1984448" cy="1984448"/>
        </a:xfrm>
        <a:prstGeom prst="circularArrow">
          <a:avLst>
            <a:gd name="adj1" fmla="val 2271"/>
            <a:gd name="adj2" fmla="val 273786"/>
            <a:gd name="adj3" fmla="val 19550703"/>
            <a:gd name="adj4" fmla="val 12575511"/>
            <a:gd name="adj5" fmla="val 2650"/>
          </a:avLst>
        </a:prstGeom>
        <a:solidFill>
          <a:schemeClr val="accent5">
            <a:hueOff val="-9933876"/>
            <a:satOff val="39811"/>
            <a:lumOff val="8628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D162350-EE88-4C17-BEC5-8ED5702C99EA}">
      <dsp:nvSpPr>
        <dsp:cNvPr id="0" name=""/>
        <dsp:cNvSpPr/>
      </dsp:nvSpPr>
      <dsp:spPr>
        <a:xfrm>
          <a:off x="2481343" y="1030485"/>
          <a:ext cx="1511084" cy="600908"/>
        </a:xfrm>
        <a:prstGeom prst="roundRect">
          <a:avLst>
            <a:gd name="adj" fmla="val 10000"/>
          </a:avLst>
        </a:prstGeom>
        <a:solidFill>
          <a:schemeClr val="accent5">
            <a:hueOff val="-4966938"/>
            <a:satOff val="19906"/>
            <a:lumOff val="4314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8575" tIns="19050" rIns="28575" bIns="190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500" kern="1200" dirty="0" smtClean="0"/>
            <a:t>Tópart </a:t>
          </a:r>
        </a:p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500" kern="1200" dirty="0" smtClean="0"/>
            <a:t>(n=647)</a:t>
          </a:r>
          <a:endParaRPr lang="hu-HU" sz="1500" kern="1200" dirty="0"/>
        </a:p>
      </dsp:txBody>
      <dsp:txXfrm>
        <a:off x="2498943" y="1048085"/>
        <a:ext cx="1475884" cy="565708"/>
      </dsp:txXfrm>
    </dsp:sp>
    <dsp:sp modelId="{5B203400-3ADF-4D93-8698-175D5B981542}">
      <dsp:nvSpPr>
        <dsp:cNvPr id="0" name=""/>
        <dsp:cNvSpPr/>
      </dsp:nvSpPr>
      <dsp:spPr>
        <a:xfrm>
          <a:off x="4207037" y="1330940"/>
          <a:ext cx="1699969" cy="140211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-9933876"/>
              <a:satOff val="39811"/>
              <a:lumOff val="862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8575" tIns="28575" rIns="28575" bIns="28575" numCol="1" spcCol="1270" anchor="t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u-HU" sz="1500" kern="1200" dirty="0" smtClean="0"/>
            <a:t>Balaton 59,1% </a:t>
          </a:r>
          <a:endParaRPr lang="hu-HU" sz="1500" kern="1200" dirty="0"/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u-HU" sz="1500" kern="1200" dirty="0" smtClean="0"/>
            <a:t>Tisza-tó 4,6% </a:t>
          </a:r>
          <a:endParaRPr lang="hu-HU" sz="1500" kern="1200" dirty="0"/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u-HU" sz="1500" kern="1200" dirty="0" smtClean="0"/>
            <a:t>Mindkettő 26,8% </a:t>
          </a:r>
          <a:endParaRPr lang="hu-HU" sz="1500" kern="1200" dirty="0"/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u-HU" sz="1500" kern="1200" dirty="0" smtClean="0"/>
            <a:t>Egyik sem 9,5%</a:t>
          </a:r>
          <a:endParaRPr lang="hu-HU" sz="1500" kern="1200" dirty="0"/>
        </a:p>
      </dsp:txBody>
      <dsp:txXfrm>
        <a:off x="4239304" y="1363207"/>
        <a:ext cx="1635435" cy="1037131"/>
      </dsp:txXfrm>
    </dsp:sp>
    <dsp:sp modelId="{25F6A25A-0A68-4E31-B7D2-F54D4EEB9A64}">
      <dsp:nvSpPr>
        <dsp:cNvPr id="0" name=""/>
        <dsp:cNvSpPr/>
      </dsp:nvSpPr>
      <dsp:spPr>
        <a:xfrm>
          <a:off x="4584809" y="2432605"/>
          <a:ext cx="1511084" cy="600908"/>
        </a:xfrm>
        <a:prstGeom prst="roundRect">
          <a:avLst>
            <a:gd name="adj" fmla="val 10000"/>
          </a:avLst>
        </a:prstGeom>
        <a:solidFill>
          <a:schemeClr val="accent5">
            <a:hueOff val="-9933876"/>
            <a:satOff val="39811"/>
            <a:lumOff val="862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8575" tIns="19050" rIns="28575" bIns="190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500" kern="1200" dirty="0" smtClean="0"/>
            <a:t>Balaton, Tisza-tó </a:t>
          </a:r>
        </a:p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1500" kern="1200" dirty="0" smtClean="0"/>
            <a:t>(n=630 fő)</a:t>
          </a:r>
          <a:endParaRPr lang="hu-HU" sz="1500" kern="1200" dirty="0"/>
        </a:p>
      </dsp:txBody>
      <dsp:txXfrm>
        <a:off x="4602409" y="2450205"/>
        <a:ext cx="1475884" cy="56570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4">
  <dgm:title val=""/>
  <dgm:desc val=""/>
  <dgm:catLst>
    <dgm:cat type="process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tSp" refType="w"/>
      <dgm:constr type="h" for="ch" forName="tSp" refType="h" fact="0.15"/>
      <dgm:constr type="l" for="ch" forName="tSp"/>
      <dgm:constr type="t" for="ch" forName="tSp"/>
      <dgm:constr type="w" for="ch" forName="bSp" refType="w"/>
      <dgm:constr type="h" for="ch" forName="bSp" refType="h" fact="0.15"/>
      <dgm:constr type="l" for="ch" forName="bSp"/>
      <dgm:constr type="t" for="ch" forName="bSp" refType="h" fact="0.85"/>
      <dgm:constr type="w" for="ch" forName="process" refType="w"/>
      <dgm:constr type="h" for="ch" forName="process" refType="h" fact="0.7"/>
      <dgm:constr type="l" for="ch" forName="process"/>
      <dgm:constr type="t" for="ch" forName="process" refType="h" fact="0.15"/>
    </dgm:constrLst>
    <dgm:ruleLst/>
    <dgm:layoutNode name="tSp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bSp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process">
      <dgm:choose name="Name1">
        <dgm:if name="Name2" func="var" arg="dir" op="equ" val="norm">
          <dgm:alg type="lin">
            <dgm:param type="linDir" val="fromL"/>
          </dgm:alg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osite1" refType="w"/>
        <dgm:constr type="w" for="ch" forName="composite2" refType="w" refFor="ch" refForName="composite1" op="equ"/>
        <dgm:constr type="h" for="ch" forName="composite1" refType="h"/>
        <dgm:constr type="h" for="ch" forName="composite2" refType="h" refFor="ch" refForName="composite1" op="equ"/>
        <dgm:constr type="primFontSz" for="des" forName="parentNode1" val="65"/>
        <dgm:constr type="primFontSz" for="des" forName="parentNode2" refType="primFontSz" refFor="des" refForName="parentNode1" op="equ"/>
        <dgm:constr type="secFontSz" for="des" forName="childNode1tx" val="65"/>
        <dgm:constr type="secFontSz" for="des" forName="childNode2tx" refType="secFontSz" refFor="des" refForName="childNode1tx" op="equ"/>
        <dgm:constr type="w" for="des" ptType="sibTrans" refType="w" refFor="ch" refForName="composite1" op="equ" fact="0.05"/>
      </dgm:constrLst>
      <dgm:ruleLst/>
      <dgm:forEach name="Name4" axis="ch" ptType="node" step="2">
        <dgm:layoutNode name="composite1">
          <dgm:alg type="composite">
            <dgm:param type="ar" val="0.943"/>
          </dgm:alg>
          <dgm:shape xmlns:r="http://schemas.openxmlformats.org/officeDocument/2006/relationships" r:blip="">
            <dgm:adjLst/>
          </dgm:shape>
          <dgm:presOf/>
          <dgm:choose name="Name5">
            <dgm:if name="Name6" func="var" arg="dir" op="equ" val="norm">
              <dgm:constrLst>
                <dgm:constr type="h" refType="w" fact="1.06"/>
                <dgm:constr type="w" for="ch" forName="dummyNode1" refType="w"/>
                <dgm:constr type="h" for="ch" forName="dummyNode1" refType="h"/>
                <dgm:constr type="t" for="ch" forName="dummyNode1"/>
                <dgm:constr type="l" for="ch" forName="dummyNode1"/>
                <dgm:constr type="w" for="ch" forName="childNode1" refType="w" fact="0.9"/>
                <dgm:constr type="h" for="ch" forName="childNode1" refType="h" fact="0.7"/>
                <dgm:constr type="t" for="ch" forName="childNode1" refType="h" fact="0.15"/>
                <dgm:constr type="l" for="ch" forName="childNode1"/>
                <dgm:constr type="w" for="ch" forName="childNode1tx" refType="w" fact="0.9"/>
                <dgm:constr type="h" for="ch" forName="childNode1tx" refType="h" fact="0.55"/>
                <dgm:constr type="t" for="ch" forName="childNode1tx" refType="h" fact="0.15"/>
                <dgm:constr type="l" for="ch" forName="childNode1tx"/>
                <dgm:constr type="w" for="ch" forName="parentNode1" refType="w" fact="0.8"/>
                <dgm:constr type="h" for="ch" forName="parentNode1" refType="h" fact="0.3"/>
                <dgm:constr type="t" for="ch" forName="parentNode1" refType="h" fact="0.7"/>
                <dgm:constr type="l" for="ch" forName="parentNode1" refType="w" fact="0.2"/>
                <dgm:constr type="w" for="ch" forName="connSite1" refType="w" fact="0.01"/>
                <dgm:constr type="h" for="ch" forName="connSite1" refType="h" fact="0.01"/>
                <dgm:constr type="t" for="ch" forName="connSite1"/>
                <dgm:constr type="l" for="ch" forName="connSite1" refType="w" fact="0.35"/>
              </dgm:constrLst>
            </dgm:if>
            <dgm:else name="Name7">
              <dgm:constrLst>
                <dgm:constr type="h" refType="w" fact="1.06"/>
                <dgm:constr type="w" for="ch" forName="dummyNode1" refType="w"/>
                <dgm:constr type="h" for="ch" forName="dummyNode1" refType="h"/>
                <dgm:constr type="t" for="ch" forName="dummyNode1"/>
                <dgm:constr type="l" for="ch" forName="dummyNode1"/>
                <dgm:constr type="w" for="ch" forName="childNode1" refType="w" fact="0.9"/>
                <dgm:constr type="h" for="ch" forName="childNode1" refType="h" fact="0.7"/>
                <dgm:constr type="t" for="ch" forName="childNode1" refType="h" fact="0.15"/>
                <dgm:constr type="l" for="ch" forName="childNode1" refType="w" fact="0.1"/>
                <dgm:constr type="w" for="ch" forName="childNode1tx" refType="w" fact="0.9"/>
                <dgm:constr type="h" for="ch" forName="childNode1tx" refType="h" fact="0.55"/>
                <dgm:constr type="t" for="ch" forName="childNode1tx" refType="h" fact="0.15"/>
                <dgm:constr type="l" for="ch" forName="childNode1tx" refType="w" fact="0.1"/>
                <dgm:constr type="w" for="ch" forName="parentNode1" refType="w" fact="0.8"/>
                <dgm:constr type="h" for="ch" forName="parentNode1" refType="h" fact="0.3"/>
                <dgm:constr type="t" for="ch" forName="parentNode1" refType="h" fact="0.7"/>
                <dgm:constr type="l" for="ch" forName="parentNode1"/>
                <dgm:constr type="w" for="ch" forName="connSite1" refType="w" fact="0.01"/>
                <dgm:constr type="h" for="ch" forName="connSite1" refType="h" fact="0.01"/>
                <dgm:constr type="t" for="ch" forName="connSite1"/>
                <dgm:constr type="l" for="ch" forName="connSite1" refType="w" fact="0.65"/>
              </dgm:constrLst>
            </dgm:else>
          </dgm:choose>
          <dgm:ruleLst/>
          <dgm:layoutNode name="dummyNode1">
            <dgm:alg type="sp"/>
            <dgm:shape xmlns:r="http://schemas.openxmlformats.org/officeDocument/2006/relationships" type="rect" r:blip="" hideGeom="1">
              <dgm:adjLst/>
            </dgm:shape>
            <dgm:presOf/>
            <dgm:constrLst/>
            <dgm:ruleLst/>
          </dgm:layoutNode>
          <dgm:layoutNode name="childNode1" styleLbl="bgAcc1">
            <dgm:varLst>
              <dgm:bulletEnabled val="1"/>
            </dgm:varLst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/>
            <dgm:ruleLst/>
          </dgm:layoutNode>
          <dgm:layoutNode name="childNode1tx" styleLbl="bgAcc1">
            <dgm:varLst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 axis="des" ptType="node"/>
            <dgm:constrLst>
              <dgm:constr type="secFontSz" val="65"/>
              <dgm:constr type="primFontSz" refType="secFontSz"/>
              <dgm:constr type="tMarg" refType="secFontSz" fact="0.15"/>
              <dgm:constr type="bMarg" refType="secFontSz" fact="0.15"/>
              <dgm:constr type="lMarg" refType="secFontSz" fact="0.15"/>
              <dgm:constr type="rMarg" refType="secFontSz" fact="0.15"/>
            </dgm:constrLst>
            <dgm:ruleLst>
              <dgm:rule type="secFontSz" val="5" fact="NaN" max="NaN"/>
            </dgm:ruleLst>
          </dgm:layoutNode>
          <dgm:layoutNode name="parentNode1" styleLbl="node1">
            <dgm:varLst>
              <dgm:chMax val="1"/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1"/>
              <dgm:constr type="bMarg" refType="primFontSz" fact="0.1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  <dgm:layoutNode name="connSite1" moveWith="childNode1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forEach name="Name8" axis="followSib" ptType="sibTrans" cnt="1">
          <dgm:layoutNode name="Name9">
            <dgm:alg type="conn">
              <dgm:param type="connRout" val="curve"/>
              <dgm:param type="srcNode" val="parentNode1"/>
              <dgm:param type="dstNode" val="connSite2"/>
              <dgm:param type="begPts" val="bCtr"/>
              <dgm:param type="endPts" val="bCtr"/>
            </dgm:alg>
            <dgm:shape xmlns:r="http://schemas.openxmlformats.org/officeDocument/2006/relationships" type="conn" r:blip="" zOrderOff="-2">
              <dgm:adjLst/>
            </dgm:shape>
            <dgm:presOf axis="self"/>
            <dgm:choose name="Name10">
              <dgm:if name="Name11" func="var" arg="dir" op="equ" val="norm">
                <dgm:constrLst>
                  <dgm:constr type="h" refType="w" fact="0.35"/>
                  <dgm:constr type="wArH" refType="h"/>
                  <dgm:constr type="hArH" refType="h"/>
                  <dgm:constr type="connDist"/>
                  <dgm:constr type="diam" refType="connDist" fact="-1.15"/>
                  <dgm:constr type="begPad"/>
                  <dgm:constr type="endPad"/>
                </dgm:constrLst>
              </dgm:if>
              <dgm:else name="Name12">
                <dgm:constrLst>
                  <dgm:constr type="h" refType="w" fact="0.35"/>
                  <dgm:constr type="wArH" refType="h"/>
                  <dgm:constr type="hArH" refType="h"/>
                  <dgm:constr type="connDist"/>
                  <dgm:constr type="diam" refType="connDist" fact="1.15"/>
                  <dgm:constr type="begPad"/>
                  <dgm:constr type="endPad"/>
                </dgm:constrLst>
              </dgm:else>
            </dgm:choose>
            <dgm:ruleLst/>
          </dgm:layoutNode>
        </dgm:forEach>
        <dgm:forEach name="Name13" axis="followSib" ptType="node" cnt="1">
          <dgm:layoutNode name="composite2">
            <dgm:alg type="composite">
              <dgm:param type="ar" val="0.943"/>
            </dgm:alg>
            <dgm:shape xmlns:r="http://schemas.openxmlformats.org/officeDocument/2006/relationships" r:blip="">
              <dgm:adjLst/>
            </dgm:shape>
            <dgm:presOf/>
            <dgm:choose name="Name14">
              <dgm:if name="Name15" func="var" arg="dir" op="equ" val="norm">
                <dgm:constrLst>
                  <dgm:constr type="h" refType="w" fact="1.06"/>
                  <dgm:constr type="w" for="ch" forName="dummyNode2" refType="w"/>
                  <dgm:constr type="h" for="ch" forName="dummyNode2" refType="h"/>
                  <dgm:constr type="t" for="ch" forName="dummyNode2"/>
                  <dgm:constr type="l" for="ch" forName="dummyNode2"/>
                  <dgm:constr type="w" for="ch" forName="childNode2" refType="w" fact="0.9"/>
                  <dgm:constr type="h" for="ch" forName="childNode2" refType="h" fact="0.7"/>
                  <dgm:constr type="t" for="ch" forName="childNode2" refType="h" fact="0.15"/>
                  <dgm:constr type="l" for="ch" forName="childNode2"/>
                  <dgm:constr type="w" for="ch" forName="childNode2tx" refType="w" fact="0.9"/>
                  <dgm:constr type="h" for="ch" forName="childNode2tx" refType="h" fact="0.55"/>
                  <dgm:constr type="t" for="ch" forName="childNode2tx" refType="h" fact="0.3"/>
                  <dgm:constr type="l" for="ch" forName="childNode2tx"/>
                  <dgm:constr type="w" for="ch" forName="parentNode2" refType="w" fact="0.8"/>
                  <dgm:constr type="h" for="ch" forName="parentNode2" refType="h" fact="0.3"/>
                  <dgm:constr type="t" for="ch" forName="parentNode2"/>
                  <dgm:constr type="l" for="ch" forName="parentNode2" refType="w" fact="0.2"/>
                  <dgm:constr type="w" for="ch" forName="connSite2" refType="w" fact="0.01"/>
                  <dgm:constr type="h" for="ch" forName="connSite2" refType="h" fact="0.01"/>
                  <dgm:constr type="t" for="ch" forName="connSite2" refType="h" fact="0.99"/>
                  <dgm:constr type="l" for="ch" forName="connSite2" refType="w" fact="0.25"/>
                </dgm:constrLst>
              </dgm:if>
              <dgm:else name="Name16">
                <dgm:constrLst>
                  <dgm:constr type="h" refType="w" fact="1.06"/>
                  <dgm:constr type="w" for="ch" forName="dummyNode2" refType="w"/>
                  <dgm:constr type="h" for="ch" forName="dummyNode2" refType="h"/>
                  <dgm:constr type="t" for="ch" forName="dummyNode2"/>
                  <dgm:constr type="l" for="ch" forName="dummyNode2"/>
                  <dgm:constr type="w" for="ch" forName="childNode2" refType="w" fact="0.9"/>
                  <dgm:constr type="h" for="ch" forName="childNode2" refType="h" fact="0.7"/>
                  <dgm:constr type="t" for="ch" forName="childNode2" refType="h" fact="0.15"/>
                  <dgm:constr type="l" for="ch" forName="childNode2" refType="w" fact="0.1"/>
                  <dgm:constr type="w" for="ch" forName="childNode2tx" refType="w" fact="0.9"/>
                  <dgm:constr type="h" for="ch" forName="childNode2tx" refType="h" fact="0.55"/>
                  <dgm:constr type="t" for="ch" forName="childNode2tx" refType="h" fact="0.3"/>
                  <dgm:constr type="l" for="ch" forName="childNode2tx" refType="w" fact="0.1"/>
                  <dgm:constr type="w" for="ch" forName="parentNode2" refType="w" fact="0.8"/>
                  <dgm:constr type="h" for="ch" forName="parentNode2" refType="h" fact="0.3"/>
                  <dgm:constr type="t" for="ch" forName="parentNode2"/>
                  <dgm:constr type="l" for="ch" forName="parentNode2"/>
                  <dgm:constr type="w" for="ch" forName="connSite2" refType="w" fact="0.01"/>
                  <dgm:constr type="h" for="ch" forName="connSite2" refType="h" fact="0.01"/>
                  <dgm:constr type="t" for="ch" forName="connSite2" refType="h" fact="0.99"/>
                  <dgm:constr type="l" for="ch" forName="connSite2" refType="w" fact="0.85"/>
                </dgm:constrLst>
              </dgm:else>
            </dgm:choose>
            <dgm:ruleLst/>
            <dgm:layoutNode name="dummyNode2">
              <dgm:alg type="sp"/>
              <dgm:shape xmlns:r="http://schemas.openxmlformats.org/officeDocument/2006/relationships" type="rect" r:blip="" hideGeom="1">
                <dgm:adjLst/>
              </dgm:shape>
              <dgm:presOf/>
              <dgm:constrLst/>
              <dgm:ruleLst/>
            </dgm:layoutNode>
            <dgm:layoutNode name="childNode2" styleLbl="bgAcc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des" ptType="node"/>
              <dgm:constrLst/>
              <dgm:ruleLst/>
            </dgm:layoutNode>
            <dgm:layoutNode name="childNode2tx" styleLbl="bgAcc1">
              <dgm:varLst>
                <dgm:bulletEnabled val="1"/>
              </dgm:varLst>
              <dgm:alg type="tx">
                <dgm:param type="stBulletLvl" val="1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15"/>
                <dgm:constr type="bMarg" refType="secFontSz" fact="0.15"/>
                <dgm:constr type="lMarg" refType="secFontSz" fact="0.15"/>
                <dgm:constr type="rMarg" refType="secFontSz" fact="0.15"/>
              </dgm:constrLst>
              <dgm:ruleLst>
                <dgm:rule type="secFontSz" val="5" fact="NaN" max="NaN"/>
              </dgm:ruleLst>
            </dgm:layoutNode>
            <dgm:layoutNode name="parentNode2" styleLbl="node1">
              <dgm:varLst>
                <dgm:chMax val="0"/>
                <dgm:bulletEnabled val="1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connSite2" moveWith="childNode2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layoutNode>
          <dgm:forEach name="Name17" axis="followSib" ptType="sibTrans" cnt="1">
            <dgm:layoutNode name="Name18">
              <dgm:alg type="conn">
                <dgm:param type="connRout" val="curve"/>
                <dgm:param type="srcNode" val="parentNode2"/>
                <dgm:param type="dstNode" val="connSite1"/>
                <dgm:param type="begPts" val="tCtr"/>
                <dgm:param type="endPts" val="tCtr"/>
              </dgm:alg>
              <dgm:shape xmlns:r="http://schemas.openxmlformats.org/officeDocument/2006/relationships" type="conn" r:blip="" zOrderOff="-2">
                <dgm:adjLst/>
              </dgm:shape>
              <dgm:presOf axis="self"/>
              <dgm:choose name="Name19">
                <dgm:if name="Name20" func="var" arg="dir" op="equ" val="norm">
                  <dgm:constrLst>
                    <dgm:constr type="h" refType="w" fact="0.35"/>
                    <dgm:constr type="wArH" refType="h"/>
                    <dgm:constr type="hArH" refType="h"/>
                    <dgm:constr type="connDist"/>
                    <dgm:constr type="diam" refType="connDist" fact="1.15"/>
                    <dgm:constr type="begPad"/>
                    <dgm:constr type="endPad"/>
                  </dgm:constrLst>
                </dgm:if>
                <dgm:else name="Name21">
                  <dgm:constrLst>
                    <dgm:constr type="h" refType="w" fact="0.35"/>
                    <dgm:constr type="wArH" refType="h"/>
                    <dgm:constr type="hArH" refType="h"/>
                    <dgm:constr type="connDist"/>
                    <dgm:constr type="diam" refType="connDist" fact="-1.15"/>
                    <dgm:constr type="begPad"/>
                    <dgm:constr type="endPad"/>
                  </dgm:constrLst>
                </dgm:else>
              </dgm:choose>
              <dgm:ruleLst/>
            </dgm:layoutNode>
          </dgm:forEach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 smtClean="0"/>
              <a:t>Alcím mintájának szerkesztése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EEEF5F-ECCC-47FF-9A65-683855FE3915}" type="datetimeFigureOut">
              <a:rPr lang="hu-HU" smtClean="0"/>
              <a:t>2012.02.24.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102CB-7883-40AF-87FE-43606D94064F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5453280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EEEF5F-ECCC-47FF-9A65-683855FE3915}" type="datetimeFigureOut">
              <a:rPr lang="hu-HU" smtClean="0"/>
              <a:t>2012.02.24.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102CB-7883-40AF-87FE-43606D94064F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8378768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EEEF5F-ECCC-47FF-9A65-683855FE3915}" type="datetimeFigureOut">
              <a:rPr lang="hu-HU" smtClean="0"/>
              <a:t>2012.02.24.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102CB-7883-40AF-87FE-43606D94064F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2150830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EEEF5F-ECCC-47FF-9A65-683855FE3915}" type="datetimeFigureOut">
              <a:rPr lang="hu-HU" smtClean="0"/>
              <a:t>2012.02.24.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102CB-7883-40AF-87FE-43606D94064F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1506704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EEEF5F-ECCC-47FF-9A65-683855FE3915}" type="datetimeFigureOut">
              <a:rPr lang="hu-HU" smtClean="0"/>
              <a:t>2012.02.24.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102CB-7883-40AF-87FE-43606D94064F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1807941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EEEF5F-ECCC-47FF-9A65-683855FE3915}" type="datetimeFigureOut">
              <a:rPr lang="hu-HU" smtClean="0"/>
              <a:t>2012.02.24.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102CB-7883-40AF-87FE-43606D94064F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0752340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EEEF5F-ECCC-47FF-9A65-683855FE3915}" type="datetimeFigureOut">
              <a:rPr lang="hu-HU" smtClean="0"/>
              <a:t>2012.02.24.</a:t>
            </a:fld>
            <a:endParaRPr lang="hu-HU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102CB-7883-40AF-87FE-43606D94064F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177899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EEEF5F-ECCC-47FF-9A65-683855FE3915}" type="datetimeFigureOut">
              <a:rPr lang="hu-HU" smtClean="0"/>
              <a:t>2012.02.24.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102CB-7883-40AF-87FE-43606D94064F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1459322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EEEF5F-ECCC-47FF-9A65-683855FE3915}" type="datetimeFigureOut">
              <a:rPr lang="hu-HU" smtClean="0"/>
              <a:t>2012.02.24.</a:t>
            </a:fld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102CB-7883-40AF-87FE-43606D94064F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804444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EEEF5F-ECCC-47FF-9A65-683855FE3915}" type="datetimeFigureOut">
              <a:rPr lang="hu-HU" smtClean="0"/>
              <a:t>2012.02.24.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102CB-7883-40AF-87FE-43606D94064F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4005768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EEEF5F-ECCC-47FF-9A65-683855FE3915}" type="datetimeFigureOut">
              <a:rPr lang="hu-HU" smtClean="0"/>
              <a:t>2012.02.24.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102CB-7883-40AF-87FE-43606D94064F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529408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EEEF5F-ECCC-47FF-9A65-683855FE3915}" type="datetimeFigureOut">
              <a:rPr lang="hu-HU" smtClean="0"/>
              <a:t>2012.02.24.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9102CB-7883-40AF-87FE-43606D94064F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3558055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35496" y="53752"/>
            <a:ext cx="8229600" cy="422920"/>
          </a:xfrm>
        </p:spPr>
        <p:txBody>
          <a:bodyPr>
            <a:normAutofit fontScale="90000"/>
          </a:bodyPr>
          <a:lstStyle/>
          <a:p>
            <a:pPr algn="l"/>
            <a:r>
              <a:rPr lang="hu-HU" sz="3200" dirty="0" smtClean="0"/>
              <a:t>1. ábra: Vízparti </a:t>
            </a:r>
            <a:r>
              <a:rPr lang="hu-HU" sz="3200" dirty="0" smtClean="0"/>
              <a:t>úti célok - spontán asszociációk </a:t>
            </a:r>
            <a:endParaRPr lang="hu-HU" sz="3200" dirty="0"/>
          </a:p>
        </p:txBody>
      </p:sp>
      <p:sp>
        <p:nvSpPr>
          <p:cNvPr id="3" name="Szövegdoboz 2"/>
          <p:cNvSpPr txBox="1"/>
          <p:nvPr/>
        </p:nvSpPr>
        <p:spPr>
          <a:xfrm>
            <a:off x="107504" y="6361582"/>
            <a:ext cx="273630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400" dirty="0" smtClean="0"/>
              <a:t>Forrás: saját szerkesztés </a:t>
            </a:r>
            <a:endParaRPr lang="hu-HU" sz="1400" dirty="0"/>
          </a:p>
        </p:txBody>
      </p:sp>
      <p:cxnSp>
        <p:nvCxnSpPr>
          <p:cNvPr id="5" name="Egyenes összekötő 4"/>
          <p:cNvCxnSpPr/>
          <p:nvPr/>
        </p:nvCxnSpPr>
        <p:spPr>
          <a:xfrm>
            <a:off x="4572000" y="836712"/>
            <a:ext cx="0" cy="532859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Egyenes összekötő 6"/>
          <p:cNvCxnSpPr/>
          <p:nvPr/>
        </p:nvCxnSpPr>
        <p:spPr>
          <a:xfrm>
            <a:off x="467544" y="5589240"/>
            <a:ext cx="82089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Egyenes összekötő 9"/>
          <p:cNvCxnSpPr/>
          <p:nvPr/>
        </p:nvCxnSpPr>
        <p:spPr>
          <a:xfrm>
            <a:off x="4211960" y="4293096"/>
            <a:ext cx="792088" cy="0"/>
          </a:xfrm>
          <a:prstGeom prst="line">
            <a:avLst/>
          </a:prstGeom>
          <a:ln w="25400">
            <a:solidFill>
              <a:schemeClr val="accent2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Egyenes összekötő 10"/>
          <p:cNvCxnSpPr/>
          <p:nvPr/>
        </p:nvCxnSpPr>
        <p:spPr>
          <a:xfrm>
            <a:off x="4211960" y="3140968"/>
            <a:ext cx="792088" cy="0"/>
          </a:xfrm>
          <a:prstGeom prst="line">
            <a:avLst/>
          </a:prstGeom>
          <a:ln w="25400">
            <a:solidFill>
              <a:schemeClr val="accent2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Egyenes összekötő 11"/>
          <p:cNvCxnSpPr/>
          <p:nvPr/>
        </p:nvCxnSpPr>
        <p:spPr>
          <a:xfrm>
            <a:off x="4211960" y="2132856"/>
            <a:ext cx="792088" cy="0"/>
          </a:xfrm>
          <a:prstGeom prst="line">
            <a:avLst/>
          </a:prstGeom>
          <a:ln w="25400">
            <a:solidFill>
              <a:schemeClr val="accent2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Egyenes összekötő 12"/>
          <p:cNvCxnSpPr/>
          <p:nvPr/>
        </p:nvCxnSpPr>
        <p:spPr>
          <a:xfrm>
            <a:off x="4211960" y="1124744"/>
            <a:ext cx="792088" cy="0"/>
          </a:xfrm>
          <a:prstGeom prst="line">
            <a:avLst/>
          </a:prstGeom>
          <a:ln w="25400">
            <a:solidFill>
              <a:schemeClr val="accent2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Szövegdoboz 13"/>
          <p:cNvSpPr txBox="1"/>
          <p:nvPr/>
        </p:nvSpPr>
        <p:spPr>
          <a:xfrm>
            <a:off x="3851920" y="4293096"/>
            <a:ext cx="50405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1400" b="1" dirty="0" smtClean="0">
                <a:solidFill>
                  <a:schemeClr val="accent2">
                    <a:lumMod val="75000"/>
                  </a:schemeClr>
                </a:solidFill>
              </a:rPr>
              <a:t>10%</a:t>
            </a:r>
            <a:endParaRPr lang="hu-HU" sz="14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15" name="Szövegdoboz 14"/>
          <p:cNvSpPr txBox="1"/>
          <p:nvPr/>
        </p:nvSpPr>
        <p:spPr>
          <a:xfrm>
            <a:off x="3851920" y="3140968"/>
            <a:ext cx="50405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1400" b="1" dirty="0" smtClean="0">
                <a:solidFill>
                  <a:schemeClr val="accent2">
                    <a:lumMod val="75000"/>
                  </a:schemeClr>
                </a:solidFill>
              </a:rPr>
              <a:t>4%</a:t>
            </a:r>
            <a:endParaRPr lang="hu-HU" sz="14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16" name="Szövegdoboz 15"/>
          <p:cNvSpPr txBox="1"/>
          <p:nvPr/>
        </p:nvSpPr>
        <p:spPr>
          <a:xfrm>
            <a:off x="3851920" y="2132856"/>
            <a:ext cx="50405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1400" b="1" dirty="0" smtClean="0">
                <a:solidFill>
                  <a:schemeClr val="accent2">
                    <a:lumMod val="75000"/>
                  </a:schemeClr>
                </a:solidFill>
              </a:rPr>
              <a:t>2%</a:t>
            </a:r>
            <a:endParaRPr lang="hu-HU" sz="14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17" name="Szövegdoboz 16"/>
          <p:cNvSpPr txBox="1"/>
          <p:nvPr/>
        </p:nvSpPr>
        <p:spPr>
          <a:xfrm>
            <a:off x="3851920" y="1124744"/>
            <a:ext cx="50405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1400" b="1" dirty="0" smtClean="0">
                <a:solidFill>
                  <a:schemeClr val="accent2">
                    <a:lumMod val="75000"/>
                  </a:schemeClr>
                </a:solidFill>
              </a:rPr>
              <a:t>1%</a:t>
            </a:r>
            <a:endParaRPr lang="hu-HU" sz="14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19" name="Szövegdoboz 18"/>
          <p:cNvSpPr txBox="1"/>
          <p:nvPr/>
        </p:nvSpPr>
        <p:spPr>
          <a:xfrm>
            <a:off x="683568" y="476672"/>
            <a:ext cx="273630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1400" b="1" dirty="0" smtClean="0">
                <a:solidFill>
                  <a:schemeClr val="accent2">
                    <a:lumMod val="75000"/>
                  </a:schemeClr>
                </a:solidFill>
              </a:rPr>
              <a:t>Első helyen említett</a:t>
            </a:r>
            <a:endParaRPr lang="hu-HU" sz="14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20" name="Szövegdoboz 19"/>
          <p:cNvSpPr txBox="1"/>
          <p:nvPr/>
        </p:nvSpPr>
        <p:spPr>
          <a:xfrm>
            <a:off x="5508104" y="476672"/>
            <a:ext cx="273630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1400" b="1" dirty="0" smtClean="0">
                <a:solidFill>
                  <a:srgbClr val="0070C0"/>
                </a:solidFill>
              </a:rPr>
              <a:t>Említések összesen </a:t>
            </a:r>
            <a:endParaRPr lang="hu-HU" sz="1400" b="1" dirty="0">
              <a:solidFill>
                <a:srgbClr val="0070C0"/>
              </a:solidFill>
            </a:endParaRPr>
          </a:p>
        </p:txBody>
      </p:sp>
      <p:sp>
        <p:nvSpPr>
          <p:cNvPr id="21" name="Szövegdoboz 20"/>
          <p:cNvSpPr txBox="1"/>
          <p:nvPr/>
        </p:nvSpPr>
        <p:spPr>
          <a:xfrm>
            <a:off x="4788024" y="4293096"/>
            <a:ext cx="50405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1400" b="1" dirty="0" smtClean="0">
                <a:solidFill>
                  <a:srgbClr val="0070C0"/>
                </a:solidFill>
              </a:rPr>
              <a:t>30%</a:t>
            </a:r>
            <a:endParaRPr lang="hu-HU" sz="1400" b="1" dirty="0">
              <a:solidFill>
                <a:srgbClr val="0070C0"/>
              </a:solidFill>
            </a:endParaRPr>
          </a:p>
        </p:txBody>
      </p:sp>
      <p:sp>
        <p:nvSpPr>
          <p:cNvPr id="22" name="Szövegdoboz 21"/>
          <p:cNvSpPr txBox="1"/>
          <p:nvPr/>
        </p:nvSpPr>
        <p:spPr>
          <a:xfrm>
            <a:off x="4788024" y="3140968"/>
            <a:ext cx="50405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1400" b="1" dirty="0" smtClean="0">
                <a:solidFill>
                  <a:srgbClr val="0070C0"/>
                </a:solidFill>
              </a:rPr>
              <a:t>20%</a:t>
            </a:r>
            <a:endParaRPr lang="hu-HU" sz="1400" b="1" dirty="0">
              <a:solidFill>
                <a:srgbClr val="0070C0"/>
              </a:solidFill>
            </a:endParaRPr>
          </a:p>
        </p:txBody>
      </p:sp>
      <p:sp>
        <p:nvSpPr>
          <p:cNvPr id="23" name="Szövegdoboz 22"/>
          <p:cNvSpPr txBox="1"/>
          <p:nvPr/>
        </p:nvSpPr>
        <p:spPr>
          <a:xfrm>
            <a:off x="4788024" y="2132856"/>
            <a:ext cx="50405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1400" b="1" dirty="0" smtClean="0">
                <a:solidFill>
                  <a:srgbClr val="0070C0"/>
                </a:solidFill>
              </a:rPr>
              <a:t>10%</a:t>
            </a:r>
            <a:endParaRPr lang="hu-HU" sz="1400" b="1" dirty="0">
              <a:solidFill>
                <a:srgbClr val="0070C0"/>
              </a:solidFill>
            </a:endParaRPr>
          </a:p>
        </p:txBody>
      </p:sp>
      <p:sp>
        <p:nvSpPr>
          <p:cNvPr id="24" name="Szövegdoboz 23"/>
          <p:cNvSpPr txBox="1"/>
          <p:nvPr/>
        </p:nvSpPr>
        <p:spPr>
          <a:xfrm>
            <a:off x="4788024" y="1124744"/>
            <a:ext cx="50405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1400" b="1" dirty="0" smtClean="0">
                <a:solidFill>
                  <a:srgbClr val="0070C0"/>
                </a:solidFill>
              </a:rPr>
              <a:t>1%</a:t>
            </a:r>
            <a:endParaRPr lang="hu-HU" sz="1400" b="1" dirty="0">
              <a:solidFill>
                <a:srgbClr val="0070C0"/>
              </a:solidFill>
            </a:endParaRPr>
          </a:p>
        </p:txBody>
      </p:sp>
      <p:sp>
        <p:nvSpPr>
          <p:cNvPr id="25" name="Szövegdoboz 24"/>
          <p:cNvSpPr txBox="1"/>
          <p:nvPr/>
        </p:nvSpPr>
        <p:spPr>
          <a:xfrm>
            <a:off x="1412032" y="5209455"/>
            <a:ext cx="308796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400" b="1" dirty="0" smtClean="0">
                <a:solidFill>
                  <a:srgbClr val="0070C0"/>
                </a:solidFill>
              </a:rPr>
              <a:t>Passzív pihenés, kikapcsolódás  (16,7%)</a:t>
            </a:r>
            <a:endParaRPr lang="hu-HU" sz="1400" b="1" dirty="0">
              <a:solidFill>
                <a:srgbClr val="0070C0"/>
              </a:solidFill>
            </a:endParaRPr>
          </a:p>
        </p:txBody>
      </p:sp>
      <p:sp>
        <p:nvSpPr>
          <p:cNvPr id="26" name="Szövegdoboz 25"/>
          <p:cNvSpPr txBox="1"/>
          <p:nvPr/>
        </p:nvSpPr>
        <p:spPr>
          <a:xfrm>
            <a:off x="723764" y="4941168"/>
            <a:ext cx="147197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400" b="1" dirty="0" smtClean="0">
                <a:solidFill>
                  <a:srgbClr val="0070C0"/>
                </a:solidFill>
              </a:rPr>
              <a:t>Balaton (12,3%)</a:t>
            </a:r>
            <a:endParaRPr lang="hu-HU" sz="1400" b="1" dirty="0">
              <a:solidFill>
                <a:srgbClr val="0070C0"/>
              </a:solidFill>
            </a:endParaRPr>
          </a:p>
        </p:txBody>
      </p:sp>
      <p:sp>
        <p:nvSpPr>
          <p:cNvPr id="27" name="Szövegdoboz 26"/>
          <p:cNvSpPr txBox="1"/>
          <p:nvPr/>
        </p:nvSpPr>
        <p:spPr>
          <a:xfrm>
            <a:off x="2195736" y="4921423"/>
            <a:ext cx="237626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400" b="1" dirty="0" smtClean="0">
                <a:solidFill>
                  <a:srgbClr val="0070C0"/>
                </a:solidFill>
              </a:rPr>
              <a:t>Tenger(part), homok (12,2%)</a:t>
            </a:r>
            <a:endParaRPr lang="hu-HU" sz="1400" b="1" dirty="0">
              <a:solidFill>
                <a:srgbClr val="0070C0"/>
              </a:solidFill>
            </a:endParaRPr>
          </a:p>
        </p:txBody>
      </p:sp>
      <p:sp>
        <p:nvSpPr>
          <p:cNvPr id="30" name="Szövegdoboz 29"/>
          <p:cNvSpPr txBox="1"/>
          <p:nvPr/>
        </p:nvSpPr>
        <p:spPr>
          <a:xfrm>
            <a:off x="1691680" y="4653136"/>
            <a:ext cx="324036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400" b="1" dirty="0" smtClean="0">
                <a:solidFill>
                  <a:srgbClr val="0070C0"/>
                </a:solidFill>
              </a:rPr>
              <a:t>Szabadság, nyaralás, utazás (10,8%)</a:t>
            </a:r>
            <a:endParaRPr lang="hu-HU" sz="1400" b="1" dirty="0">
              <a:solidFill>
                <a:srgbClr val="0070C0"/>
              </a:solidFill>
            </a:endParaRPr>
          </a:p>
        </p:txBody>
      </p:sp>
      <p:sp>
        <p:nvSpPr>
          <p:cNvPr id="31" name="Szövegdoboz 30"/>
          <p:cNvSpPr txBox="1"/>
          <p:nvPr/>
        </p:nvSpPr>
        <p:spPr>
          <a:xfrm>
            <a:off x="2060104" y="3913311"/>
            <a:ext cx="308796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400" i="1" dirty="0" smtClean="0">
                <a:solidFill>
                  <a:srgbClr val="00B050"/>
                </a:solidFill>
              </a:rPr>
              <a:t>Fürdés, strandolás, úszás (8,7%)</a:t>
            </a:r>
            <a:endParaRPr lang="hu-HU" sz="1400" i="1" dirty="0">
              <a:solidFill>
                <a:srgbClr val="00B050"/>
              </a:solidFill>
            </a:endParaRPr>
          </a:p>
        </p:txBody>
      </p:sp>
      <p:sp>
        <p:nvSpPr>
          <p:cNvPr id="32" name="Szövegdoboz 31"/>
          <p:cNvSpPr txBox="1"/>
          <p:nvPr/>
        </p:nvSpPr>
        <p:spPr>
          <a:xfrm>
            <a:off x="1907704" y="3697287"/>
            <a:ext cx="284431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400" i="1" dirty="0" smtClean="0">
                <a:solidFill>
                  <a:srgbClr val="00B050"/>
                </a:solidFill>
              </a:rPr>
              <a:t>Nap(sütés), meleg, napozás (8,5%)</a:t>
            </a:r>
            <a:endParaRPr lang="hu-HU" sz="1400" i="1" dirty="0">
              <a:solidFill>
                <a:srgbClr val="00B050"/>
              </a:solidFill>
            </a:endParaRPr>
          </a:p>
        </p:txBody>
      </p:sp>
      <p:sp>
        <p:nvSpPr>
          <p:cNvPr id="33" name="Szövegdoboz 32"/>
          <p:cNvSpPr txBox="1"/>
          <p:nvPr/>
        </p:nvSpPr>
        <p:spPr>
          <a:xfrm>
            <a:off x="2339752" y="3429000"/>
            <a:ext cx="237626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400" i="1" dirty="0" smtClean="0">
                <a:solidFill>
                  <a:srgbClr val="00B050"/>
                </a:solidFill>
              </a:rPr>
              <a:t>Hal(</a:t>
            </a:r>
            <a:r>
              <a:rPr lang="hu-HU" sz="1400" i="1" dirty="0" err="1" smtClean="0">
                <a:solidFill>
                  <a:srgbClr val="00B050"/>
                </a:solidFill>
              </a:rPr>
              <a:t>ászat</a:t>
            </a:r>
            <a:r>
              <a:rPr lang="hu-HU" sz="1400" i="1" dirty="0" smtClean="0">
                <a:solidFill>
                  <a:srgbClr val="00B050"/>
                </a:solidFill>
              </a:rPr>
              <a:t>), horgászat (4,7%)</a:t>
            </a:r>
            <a:endParaRPr lang="hu-HU" sz="1400" i="1" dirty="0">
              <a:solidFill>
                <a:srgbClr val="00B050"/>
              </a:solidFill>
            </a:endParaRPr>
          </a:p>
        </p:txBody>
      </p:sp>
      <p:sp>
        <p:nvSpPr>
          <p:cNvPr id="34" name="Szövegdoboz 33"/>
          <p:cNvSpPr txBox="1"/>
          <p:nvPr/>
        </p:nvSpPr>
        <p:spPr>
          <a:xfrm>
            <a:off x="107504" y="3429000"/>
            <a:ext cx="324036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400" i="1" dirty="0" smtClean="0">
                <a:solidFill>
                  <a:srgbClr val="00B050"/>
                </a:solidFill>
              </a:rPr>
              <a:t>Külföldi </a:t>
            </a:r>
            <a:r>
              <a:rPr lang="hu-HU" sz="1400" i="1" dirty="0" err="1" smtClean="0">
                <a:solidFill>
                  <a:srgbClr val="00B050"/>
                </a:solidFill>
              </a:rPr>
              <a:t>desztinációk</a:t>
            </a:r>
            <a:r>
              <a:rPr lang="hu-HU" sz="1400" i="1" dirty="0" smtClean="0">
                <a:solidFill>
                  <a:srgbClr val="00B050"/>
                </a:solidFill>
              </a:rPr>
              <a:t> (4,4%)</a:t>
            </a:r>
            <a:endParaRPr lang="hu-HU" sz="1400" i="1" dirty="0">
              <a:solidFill>
                <a:srgbClr val="00B050"/>
              </a:solidFill>
            </a:endParaRPr>
          </a:p>
        </p:txBody>
      </p:sp>
      <p:sp>
        <p:nvSpPr>
          <p:cNvPr id="35" name="Szövegdoboz 34"/>
          <p:cNvSpPr txBox="1"/>
          <p:nvPr/>
        </p:nvSpPr>
        <p:spPr>
          <a:xfrm>
            <a:off x="35496" y="1897087"/>
            <a:ext cx="308796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400" dirty="0" smtClean="0"/>
              <a:t>Gasztronómia (1,7%)</a:t>
            </a:r>
            <a:endParaRPr lang="hu-HU" sz="1400" dirty="0"/>
          </a:p>
        </p:txBody>
      </p:sp>
      <p:sp>
        <p:nvSpPr>
          <p:cNvPr id="36" name="Szövegdoboz 35"/>
          <p:cNvSpPr txBox="1"/>
          <p:nvPr/>
        </p:nvSpPr>
        <p:spPr>
          <a:xfrm>
            <a:off x="1619672" y="1772816"/>
            <a:ext cx="309634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400" dirty="0" smtClean="0"/>
              <a:t>Természet, növény- és állatvilág (1,5%)</a:t>
            </a:r>
            <a:endParaRPr lang="hu-HU" sz="1400" dirty="0"/>
          </a:p>
        </p:txBody>
      </p:sp>
      <p:sp>
        <p:nvSpPr>
          <p:cNvPr id="37" name="Szövegdoboz 36"/>
          <p:cNvSpPr txBox="1"/>
          <p:nvPr/>
        </p:nvSpPr>
        <p:spPr>
          <a:xfrm>
            <a:off x="2483768" y="1484784"/>
            <a:ext cx="237626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400" dirty="0" smtClean="0"/>
              <a:t>Egészségturizmus (1,4%)</a:t>
            </a:r>
            <a:endParaRPr lang="hu-HU" sz="1400" dirty="0"/>
          </a:p>
        </p:txBody>
      </p:sp>
      <p:sp>
        <p:nvSpPr>
          <p:cNvPr id="38" name="Szövegdoboz 37"/>
          <p:cNvSpPr txBox="1"/>
          <p:nvPr/>
        </p:nvSpPr>
        <p:spPr>
          <a:xfrm>
            <a:off x="107504" y="1556792"/>
            <a:ext cx="324036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400" dirty="0" smtClean="0"/>
              <a:t>Víz, levegő, szél (1,5%)</a:t>
            </a:r>
            <a:endParaRPr lang="hu-HU" sz="1400" dirty="0"/>
          </a:p>
        </p:txBody>
      </p:sp>
      <p:sp>
        <p:nvSpPr>
          <p:cNvPr id="39" name="Szövegdoboz 38"/>
          <p:cNvSpPr txBox="1"/>
          <p:nvPr/>
        </p:nvSpPr>
        <p:spPr>
          <a:xfrm>
            <a:off x="1700064" y="2761183"/>
            <a:ext cx="308796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400" dirty="0" smtClean="0">
                <a:solidFill>
                  <a:schemeClr val="accent6">
                    <a:lumMod val="75000"/>
                  </a:schemeClr>
                </a:solidFill>
              </a:rPr>
              <a:t>Egyéb magyarországi úti célok (2,9%)</a:t>
            </a:r>
            <a:endParaRPr lang="hu-HU" sz="14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40" name="Szövegdoboz 39"/>
          <p:cNvSpPr txBox="1"/>
          <p:nvPr/>
        </p:nvSpPr>
        <p:spPr>
          <a:xfrm>
            <a:off x="1691680" y="2545159"/>
            <a:ext cx="324036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400" dirty="0" smtClean="0">
                <a:solidFill>
                  <a:schemeClr val="accent6">
                    <a:lumMod val="75000"/>
                  </a:schemeClr>
                </a:solidFill>
              </a:rPr>
              <a:t>Csónakázás, hajó(</a:t>
            </a:r>
            <a:r>
              <a:rPr lang="hu-HU" sz="1400" dirty="0" err="1" smtClean="0">
                <a:solidFill>
                  <a:schemeClr val="accent6">
                    <a:lumMod val="75000"/>
                  </a:schemeClr>
                </a:solidFill>
              </a:rPr>
              <a:t>zás</a:t>
            </a:r>
            <a:r>
              <a:rPr lang="hu-HU" sz="1400" dirty="0" smtClean="0">
                <a:solidFill>
                  <a:schemeClr val="accent6">
                    <a:lumMod val="75000"/>
                  </a:schemeClr>
                </a:solidFill>
              </a:rPr>
              <a:t>), vitorlás (2,6%)</a:t>
            </a:r>
            <a:endParaRPr lang="hu-HU" sz="14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41" name="Szövegdoboz 40"/>
          <p:cNvSpPr txBox="1"/>
          <p:nvPr/>
        </p:nvSpPr>
        <p:spPr>
          <a:xfrm>
            <a:off x="2267744" y="2276872"/>
            <a:ext cx="237626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400" dirty="0" smtClean="0">
                <a:solidFill>
                  <a:schemeClr val="accent6">
                    <a:lumMod val="75000"/>
                  </a:schemeClr>
                </a:solidFill>
              </a:rPr>
              <a:t>Aktív pihenés, sportok (2,3%) </a:t>
            </a:r>
            <a:endParaRPr lang="hu-HU" sz="14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42" name="Szövegdoboz 41"/>
          <p:cNvSpPr txBox="1"/>
          <p:nvPr/>
        </p:nvSpPr>
        <p:spPr>
          <a:xfrm>
            <a:off x="467544" y="2276872"/>
            <a:ext cx="324036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400" dirty="0" smtClean="0">
                <a:solidFill>
                  <a:schemeClr val="accent6">
                    <a:lumMod val="75000"/>
                  </a:schemeClr>
                </a:solidFill>
              </a:rPr>
              <a:t>Család, barátok (2,4%)</a:t>
            </a:r>
            <a:endParaRPr lang="hu-HU" sz="14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43" name="Szövegdoboz 42"/>
          <p:cNvSpPr txBox="1"/>
          <p:nvPr/>
        </p:nvSpPr>
        <p:spPr>
          <a:xfrm>
            <a:off x="251520" y="1268760"/>
            <a:ext cx="1800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400" dirty="0" smtClean="0"/>
              <a:t>A vízpart maga (1,4%)</a:t>
            </a:r>
            <a:endParaRPr lang="hu-HU" sz="1400" dirty="0"/>
          </a:p>
        </p:txBody>
      </p:sp>
      <p:sp>
        <p:nvSpPr>
          <p:cNvPr id="44" name="Szövegdoboz 43"/>
          <p:cNvSpPr txBox="1"/>
          <p:nvPr/>
        </p:nvSpPr>
        <p:spPr>
          <a:xfrm>
            <a:off x="2019908" y="1268760"/>
            <a:ext cx="183201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400" dirty="0" smtClean="0"/>
              <a:t>Élmény, érzések (1,2%)</a:t>
            </a:r>
            <a:endParaRPr lang="hu-HU" sz="1400" dirty="0"/>
          </a:p>
        </p:txBody>
      </p:sp>
      <p:sp>
        <p:nvSpPr>
          <p:cNvPr id="45" name="Szövegdoboz 44"/>
          <p:cNvSpPr txBox="1"/>
          <p:nvPr/>
        </p:nvSpPr>
        <p:spPr>
          <a:xfrm>
            <a:off x="-36512" y="980728"/>
            <a:ext cx="446449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400" dirty="0" smtClean="0"/>
              <a:t>Utazással kapcsolatos szállás, közlekedés, költségek (1,1%)</a:t>
            </a:r>
            <a:endParaRPr lang="hu-HU" sz="1400" dirty="0"/>
          </a:p>
        </p:txBody>
      </p:sp>
      <p:sp>
        <p:nvSpPr>
          <p:cNvPr id="46" name="Szövegdoboz 45"/>
          <p:cNvSpPr txBox="1"/>
          <p:nvPr/>
        </p:nvSpPr>
        <p:spPr>
          <a:xfrm>
            <a:off x="4644008" y="5209455"/>
            <a:ext cx="308796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400" b="1" dirty="0" smtClean="0">
                <a:solidFill>
                  <a:srgbClr val="0070C0"/>
                </a:solidFill>
              </a:rPr>
              <a:t>Passzív pihenés, kikapcsolódás  (72,9%)</a:t>
            </a:r>
            <a:endParaRPr lang="hu-HU" sz="1400" b="1" dirty="0">
              <a:solidFill>
                <a:srgbClr val="0070C0"/>
              </a:solidFill>
            </a:endParaRPr>
          </a:p>
        </p:txBody>
      </p:sp>
      <p:sp>
        <p:nvSpPr>
          <p:cNvPr id="47" name="Szövegdoboz 46"/>
          <p:cNvSpPr txBox="1"/>
          <p:nvPr/>
        </p:nvSpPr>
        <p:spPr>
          <a:xfrm>
            <a:off x="4644008" y="4941168"/>
            <a:ext cx="320435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400" b="1" dirty="0" smtClean="0">
                <a:solidFill>
                  <a:srgbClr val="0070C0"/>
                </a:solidFill>
              </a:rPr>
              <a:t>Nap(sütés), meleg, napozás (52,3%)</a:t>
            </a:r>
            <a:endParaRPr lang="hu-HU" sz="1400" b="1" dirty="0">
              <a:solidFill>
                <a:srgbClr val="0070C0"/>
              </a:solidFill>
            </a:endParaRPr>
          </a:p>
        </p:txBody>
      </p:sp>
      <p:sp>
        <p:nvSpPr>
          <p:cNvPr id="48" name="Szövegdoboz 47"/>
          <p:cNvSpPr txBox="1"/>
          <p:nvPr/>
        </p:nvSpPr>
        <p:spPr>
          <a:xfrm>
            <a:off x="4644008" y="4489375"/>
            <a:ext cx="237626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400" b="1" dirty="0" smtClean="0">
                <a:solidFill>
                  <a:srgbClr val="0070C0"/>
                </a:solidFill>
              </a:rPr>
              <a:t>Tenger(part), homok (36,6%)</a:t>
            </a:r>
            <a:endParaRPr lang="hu-HU" sz="1400" b="1" dirty="0">
              <a:solidFill>
                <a:srgbClr val="0070C0"/>
              </a:solidFill>
            </a:endParaRPr>
          </a:p>
        </p:txBody>
      </p:sp>
      <p:sp>
        <p:nvSpPr>
          <p:cNvPr id="49" name="Szövegdoboz 48"/>
          <p:cNvSpPr txBox="1"/>
          <p:nvPr/>
        </p:nvSpPr>
        <p:spPr>
          <a:xfrm>
            <a:off x="4644008" y="4725144"/>
            <a:ext cx="324036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400" b="1" dirty="0" smtClean="0">
                <a:solidFill>
                  <a:srgbClr val="0070C0"/>
                </a:solidFill>
              </a:rPr>
              <a:t>Fürdés, strandolás, úszás (47,1%)</a:t>
            </a:r>
            <a:endParaRPr lang="hu-HU" sz="1400" b="1" dirty="0">
              <a:solidFill>
                <a:srgbClr val="0070C0"/>
              </a:solidFill>
            </a:endParaRPr>
          </a:p>
        </p:txBody>
      </p:sp>
      <p:sp>
        <p:nvSpPr>
          <p:cNvPr id="50" name="Szövegdoboz 49"/>
          <p:cNvSpPr txBox="1"/>
          <p:nvPr/>
        </p:nvSpPr>
        <p:spPr>
          <a:xfrm>
            <a:off x="4644008" y="3913311"/>
            <a:ext cx="308796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400" i="1" dirty="0" smtClean="0">
                <a:solidFill>
                  <a:srgbClr val="00B050"/>
                </a:solidFill>
              </a:rPr>
              <a:t>Balaton (26,4%)</a:t>
            </a:r>
            <a:endParaRPr lang="hu-HU" sz="1400" i="1" dirty="0">
              <a:solidFill>
                <a:srgbClr val="00B050"/>
              </a:solidFill>
            </a:endParaRPr>
          </a:p>
        </p:txBody>
      </p:sp>
      <p:sp>
        <p:nvSpPr>
          <p:cNvPr id="51" name="Szövegdoboz 50"/>
          <p:cNvSpPr txBox="1"/>
          <p:nvPr/>
        </p:nvSpPr>
        <p:spPr>
          <a:xfrm>
            <a:off x="5940152" y="3913311"/>
            <a:ext cx="284431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400" i="1" dirty="0" smtClean="0">
                <a:solidFill>
                  <a:srgbClr val="00B050"/>
                </a:solidFill>
              </a:rPr>
              <a:t>Szabadság, nyaralás, utazás (26,4%)</a:t>
            </a:r>
            <a:endParaRPr lang="hu-HU" sz="1400" i="1" dirty="0">
              <a:solidFill>
                <a:srgbClr val="00B050"/>
              </a:solidFill>
            </a:endParaRPr>
          </a:p>
        </p:txBody>
      </p:sp>
      <p:sp>
        <p:nvSpPr>
          <p:cNvPr id="52" name="Szövegdoboz 51"/>
          <p:cNvSpPr txBox="1"/>
          <p:nvPr/>
        </p:nvSpPr>
        <p:spPr>
          <a:xfrm>
            <a:off x="6228184" y="3697287"/>
            <a:ext cx="306034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400" i="1" dirty="0" smtClean="0">
                <a:solidFill>
                  <a:srgbClr val="00B050"/>
                </a:solidFill>
              </a:rPr>
              <a:t>Csónakázás, hajó(</a:t>
            </a:r>
            <a:r>
              <a:rPr lang="hu-HU" sz="1400" i="1" dirty="0" err="1" smtClean="0">
                <a:solidFill>
                  <a:srgbClr val="00B050"/>
                </a:solidFill>
              </a:rPr>
              <a:t>zás</a:t>
            </a:r>
            <a:r>
              <a:rPr lang="hu-HU" sz="1400" i="1" dirty="0" smtClean="0">
                <a:solidFill>
                  <a:srgbClr val="00B050"/>
                </a:solidFill>
              </a:rPr>
              <a:t>), vitorlás (22,3%) </a:t>
            </a:r>
            <a:endParaRPr lang="hu-HU" sz="1400" i="1" dirty="0">
              <a:solidFill>
                <a:srgbClr val="00B050"/>
              </a:solidFill>
            </a:endParaRPr>
          </a:p>
        </p:txBody>
      </p:sp>
      <p:sp>
        <p:nvSpPr>
          <p:cNvPr id="53" name="Szövegdoboz 52"/>
          <p:cNvSpPr txBox="1"/>
          <p:nvPr/>
        </p:nvSpPr>
        <p:spPr>
          <a:xfrm>
            <a:off x="4572000" y="3697287"/>
            <a:ext cx="324036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400" i="1" dirty="0" smtClean="0">
                <a:solidFill>
                  <a:srgbClr val="00B050"/>
                </a:solidFill>
              </a:rPr>
              <a:t>Gasztronómia (22,5%)</a:t>
            </a:r>
            <a:endParaRPr lang="hu-HU" sz="1400" i="1" dirty="0">
              <a:solidFill>
                <a:srgbClr val="00B050"/>
              </a:solidFill>
            </a:endParaRPr>
          </a:p>
        </p:txBody>
      </p:sp>
      <p:sp>
        <p:nvSpPr>
          <p:cNvPr id="54" name="Szövegdoboz 53"/>
          <p:cNvSpPr txBox="1"/>
          <p:nvPr/>
        </p:nvSpPr>
        <p:spPr>
          <a:xfrm>
            <a:off x="4652392" y="1268760"/>
            <a:ext cx="308796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400" dirty="0" smtClean="0"/>
              <a:t>Egészségturizmus (4,1%)</a:t>
            </a:r>
            <a:endParaRPr lang="hu-HU" sz="1400" dirty="0"/>
          </a:p>
        </p:txBody>
      </p:sp>
      <p:sp>
        <p:nvSpPr>
          <p:cNvPr id="56" name="Szövegdoboz 55"/>
          <p:cNvSpPr txBox="1"/>
          <p:nvPr/>
        </p:nvSpPr>
        <p:spPr>
          <a:xfrm>
            <a:off x="4716016" y="1556792"/>
            <a:ext cx="324036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400" dirty="0" smtClean="0"/>
              <a:t>Negatív asszociációk (5,2%)</a:t>
            </a:r>
            <a:endParaRPr lang="hu-HU" sz="1400" dirty="0"/>
          </a:p>
        </p:txBody>
      </p:sp>
      <p:sp>
        <p:nvSpPr>
          <p:cNvPr id="57" name="Szövegdoboz 56"/>
          <p:cNvSpPr txBox="1"/>
          <p:nvPr/>
        </p:nvSpPr>
        <p:spPr>
          <a:xfrm>
            <a:off x="4572000" y="2617167"/>
            <a:ext cx="308796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400" dirty="0" smtClean="0">
                <a:solidFill>
                  <a:schemeClr val="accent6">
                    <a:lumMod val="75000"/>
                  </a:schemeClr>
                </a:solidFill>
              </a:rPr>
              <a:t>Egyéb magyarországi úti célok (15,8%)</a:t>
            </a:r>
            <a:endParaRPr lang="hu-HU" sz="14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58" name="Szövegdoboz 57"/>
          <p:cNvSpPr txBox="1"/>
          <p:nvPr/>
        </p:nvSpPr>
        <p:spPr>
          <a:xfrm>
            <a:off x="6444208" y="2761183"/>
            <a:ext cx="324036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400" dirty="0" smtClean="0">
                <a:solidFill>
                  <a:schemeClr val="accent6">
                    <a:lumMod val="75000"/>
                  </a:schemeClr>
                </a:solidFill>
              </a:rPr>
              <a:t>Hal(</a:t>
            </a:r>
            <a:r>
              <a:rPr lang="hu-HU" sz="1400" dirty="0" err="1" smtClean="0">
                <a:solidFill>
                  <a:schemeClr val="accent6">
                    <a:lumMod val="75000"/>
                  </a:schemeClr>
                </a:solidFill>
              </a:rPr>
              <a:t>ászat</a:t>
            </a:r>
            <a:r>
              <a:rPr lang="hu-HU" sz="1400" dirty="0" smtClean="0">
                <a:solidFill>
                  <a:schemeClr val="accent6">
                    <a:lumMod val="75000"/>
                  </a:schemeClr>
                </a:solidFill>
              </a:rPr>
              <a:t>), horgászat (16,0%)</a:t>
            </a:r>
            <a:endParaRPr lang="hu-HU" sz="14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59" name="Szövegdoboz 58"/>
          <p:cNvSpPr txBox="1"/>
          <p:nvPr/>
        </p:nvSpPr>
        <p:spPr>
          <a:xfrm>
            <a:off x="6948264" y="2420888"/>
            <a:ext cx="237626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400" dirty="0" smtClean="0">
                <a:solidFill>
                  <a:schemeClr val="accent6">
                    <a:lumMod val="75000"/>
                  </a:schemeClr>
                </a:solidFill>
              </a:rPr>
              <a:t>Külföldi </a:t>
            </a:r>
            <a:r>
              <a:rPr lang="hu-HU" sz="1400" dirty="0" err="1" smtClean="0">
                <a:solidFill>
                  <a:schemeClr val="accent6">
                    <a:lumMod val="75000"/>
                  </a:schemeClr>
                </a:solidFill>
              </a:rPr>
              <a:t>desztinációk</a:t>
            </a:r>
            <a:r>
              <a:rPr lang="hu-HU" sz="1400" dirty="0" smtClean="0">
                <a:solidFill>
                  <a:schemeClr val="accent6">
                    <a:lumMod val="75000"/>
                  </a:schemeClr>
                </a:solidFill>
              </a:rPr>
              <a:t> (14,7%)</a:t>
            </a:r>
            <a:endParaRPr lang="hu-HU" sz="14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60" name="Szövegdoboz 59"/>
          <p:cNvSpPr txBox="1"/>
          <p:nvPr/>
        </p:nvSpPr>
        <p:spPr>
          <a:xfrm>
            <a:off x="4644008" y="2833191"/>
            <a:ext cx="324036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400" dirty="0" smtClean="0">
                <a:solidFill>
                  <a:schemeClr val="accent6">
                    <a:lumMod val="75000"/>
                  </a:schemeClr>
                </a:solidFill>
              </a:rPr>
              <a:t>Család, barátok (18,2%)</a:t>
            </a:r>
            <a:endParaRPr lang="hu-HU" sz="14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61" name="Szövegdoboz 60"/>
          <p:cNvSpPr txBox="1"/>
          <p:nvPr/>
        </p:nvSpPr>
        <p:spPr>
          <a:xfrm>
            <a:off x="6804248" y="1537047"/>
            <a:ext cx="1800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400" dirty="0" smtClean="0"/>
              <a:t>A vízpart maga (4,9%)</a:t>
            </a:r>
            <a:endParaRPr lang="hu-HU" sz="1400" dirty="0"/>
          </a:p>
        </p:txBody>
      </p:sp>
      <p:sp>
        <p:nvSpPr>
          <p:cNvPr id="62" name="Szövegdoboz 61"/>
          <p:cNvSpPr txBox="1"/>
          <p:nvPr/>
        </p:nvSpPr>
        <p:spPr>
          <a:xfrm>
            <a:off x="6516216" y="1268760"/>
            <a:ext cx="183201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400" dirty="0" smtClean="0"/>
              <a:t>Élmény, érzések (3,6%)</a:t>
            </a:r>
            <a:endParaRPr lang="hu-HU" sz="1400" dirty="0"/>
          </a:p>
        </p:txBody>
      </p:sp>
      <p:sp>
        <p:nvSpPr>
          <p:cNvPr id="63" name="Szövegdoboz 62"/>
          <p:cNvSpPr txBox="1"/>
          <p:nvPr/>
        </p:nvSpPr>
        <p:spPr>
          <a:xfrm>
            <a:off x="4572000" y="1772816"/>
            <a:ext cx="446449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400" dirty="0" smtClean="0"/>
              <a:t>Utazással kapcsolatos szállás, közlekedés, költségek (7,8%)</a:t>
            </a:r>
            <a:endParaRPr lang="hu-HU" sz="1400" dirty="0"/>
          </a:p>
        </p:txBody>
      </p:sp>
      <p:sp>
        <p:nvSpPr>
          <p:cNvPr id="64" name="Szövegdoboz 63"/>
          <p:cNvSpPr txBox="1"/>
          <p:nvPr/>
        </p:nvSpPr>
        <p:spPr>
          <a:xfrm>
            <a:off x="4644008" y="3429000"/>
            <a:ext cx="324036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400" i="1" dirty="0" smtClean="0">
                <a:solidFill>
                  <a:srgbClr val="00B050"/>
                </a:solidFill>
              </a:rPr>
              <a:t>Aktív pihenés, sportok (21,9%)</a:t>
            </a:r>
            <a:endParaRPr lang="hu-HU" sz="1400" i="1" dirty="0">
              <a:solidFill>
                <a:srgbClr val="00B050"/>
              </a:solidFill>
            </a:endParaRPr>
          </a:p>
        </p:txBody>
      </p:sp>
      <p:sp>
        <p:nvSpPr>
          <p:cNvPr id="65" name="Szövegdoboz 64"/>
          <p:cNvSpPr txBox="1"/>
          <p:nvPr/>
        </p:nvSpPr>
        <p:spPr>
          <a:xfrm>
            <a:off x="6876256" y="3429000"/>
            <a:ext cx="324036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400" i="1" dirty="0" smtClean="0">
                <a:solidFill>
                  <a:srgbClr val="00B050"/>
                </a:solidFill>
              </a:rPr>
              <a:t>Kultúra, programok (20,4%)</a:t>
            </a:r>
            <a:endParaRPr lang="hu-HU" sz="1400" i="1" dirty="0">
              <a:solidFill>
                <a:srgbClr val="00B050"/>
              </a:solidFill>
            </a:endParaRPr>
          </a:p>
        </p:txBody>
      </p:sp>
      <p:sp>
        <p:nvSpPr>
          <p:cNvPr id="66" name="Szövegdoboz 65"/>
          <p:cNvSpPr txBox="1"/>
          <p:nvPr/>
        </p:nvSpPr>
        <p:spPr>
          <a:xfrm>
            <a:off x="4572000" y="2257127"/>
            <a:ext cx="331236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400" dirty="0" smtClean="0">
                <a:solidFill>
                  <a:schemeClr val="accent6">
                    <a:lumMod val="75000"/>
                  </a:schemeClr>
                </a:solidFill>
              </a:rPr>
              <a:t>Természet, növény- és állatvilág (12,9%)</a:t>
            </a:r>
            <a:endParaRPr lang="hu-HU" sz="14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67" name="Szövegdoboz 66"/>
          <p:cNvSpPr txBox="1"/>
          <p:nvPr/>
        </p:nvSpPr>
        <p:spPr>
          <a:xfrm>
            <a:off x="7308304" y="2041103"/>
            <a:ext cx="237626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400" dirty="0" smtClean="0">
                <a:solidFill>
                  <a:schemeClr val="accent6">
                    <a:lumMod val="75000"/>
                  </a:schemeClr>
                </a:solidFill>
              </a:rPr>
              <a:t>Víz, levegő, szél (12,0%)</a:t>
            </a:r>
            <a:endParaRPr lang="hu-HU" sz="14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68" name="Szövegdoboz 67"/>
          <p:cNvSpPr txBox="1"/>
          <p:nvPr/>
        </p:nvSpPr>
        <p:spPr>
          <a:xfrm>
            <a:off x="5332276" y="980728"/>
            <a:ext cx="183201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400" dirty="0" smtClean="0"/>
              <a:t>Hegyvidék (1,2%)</a:t>
            </a:r>
            <a:endParaRPr lang="hu-HU" sz="1400" dirty="0"/>
          </a:p>
        </p:txBody>
      </p:sp>
    </p:spTree>
    <p:extLst>
      <p:ext uri="{BB962C8B-B14F-4D97-AF65-F5344CB8AC3E}">
        <p14:creationId xmlns:p14="http://schemas.microsoft.com/office/powerpoint/2010/main" val="42587507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u-HU"/>
          </a:p>
        </p:txBody>
      </p:sp>
      <p:sp>
        <p:nvSpPr>
          <p:cNvPr id="4" name="Cím 1"/>
          <p:cNvSpPr txBox="1">
            <a:spLocks/>
          </p:cNvSpPr>
          <p:nvPr/>
        </p:nvSpPr>
        <p:spPr>
          <a:xfrm>
            <a:off x="35496" y="53752"/>
            <a:ext cx="8229600" cy="422920"/>
          </a:xfrm>
          <a:prstGeom prst="rect">
            <a:avLst/>
          </a:prstGeom>
        </p:spPr>
        <p:txBody>
          <a:bodyPr>
            <a:normAutofit fontScale="8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hu-HU" sz="3200" dirty="0" smtClean="0"/>
              <a:t>2. ábra: Magyarországi </a:t>
            </a:r>
            <a:r>
              <a:rPr lang="hu-HU" sz="3200" dirty="0" smtClean="0"/>
              <a:t>vízpartok – jellemzők </a:t>
            </a:r>
            <a:r>
              <a:rPr lang="hu-HU" sz="3200" dirty="0" err="1" smtClean="0"/>
              <a:t>vs</a:t>
            </a:r>
            <a:r>
              <a:rPr lang="hu-HU" sz="3200" dirty="0" smtClean="0"/>
              <a:t> fontosság  </a:t>
            </a:r>
            <a:endParaRPr lang="hu-HU" sz="3200" dirty="0"/>
          </a:p>
        </p:txBody>
      </p:sp>
      <p:sp>
        <p:nvSpPr>
          <p:cNvPr id="5" name="Szövegdoboz 4"/>
          <p:cNvSpPr txBox="1"/>
          <p:nvPr/>
        </p:nvSpPr>
        <p:spPr>
          <a:xfrm>
            <a:off x="107504" y="6577607"/>
            <a:ext cx="273630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400" dirty="0" smtClean="0"/>
              <a:t>Forrás: saját szerkesztés </a:t>
            </a:r>
            <a:endParaRPr lang="hu-HU" sz="1400" dirty="0"/>
          </a:p>
        </p:txBody>
      </p:sp>
      <p:cxnSp>
        <p:nvCxnSpPr>
          <p:cNvPr id="6" name="Egyenes összekötő 5"/>
          <p:cNvCxnSpPr/>
          <p:nvPr/>
        </p:nvCxnSpPr>
        <p:spPr>
          <a:xfrm>
            <a:off x="5220072" y="908720"/>
            <a:ext cx="0" cy="532859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Egyenes összekötő 6"/>
          <p:cNvCxnSpPr/>
          <p:nvPr/>
        </p:nvCxnSpPr>
        <p:spPr>
          <a:xfrm>
            <a:off x="467544" y="4005064"/>
            <a:ext cx="82089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Egyenes összekötő 7"/>
          <p:cNvCxnSpPr/>
          <p:nvPr/>
        </p:nvCxnSpPr>
        <p:spPr>
          <a:xfrm>
            <a:off x="1907704" y="908720"/>
            <a:ext cx="0" cy="5328592"/>
          </a:xfrm>
          <a:prstGeom prst="line">
            <a:avLst/>
          </a:prstGeom>
          <a:ln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Szövegdoboz 2"/>
          <p:cNvSpPr txBox="1"/>
          <p:nvPr/>
        </p:nvSpPr>
        <p:spPr>
          <a:xfrm>
            <a:off x="7812360" y="620688"/>
            <a:ext cx="1368152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1400" b="1" i="1" dirty="0" smtClean="0">
                <a:solidFill>
                  <a:schemeClr val="accent3">
                    <a:lumMod val="50000"/>
                  </a:schemeClr>
                </a:solidFill>
              </a:rPr>
              <a:t>Pihenésre alkalmas környezet</a:t>
            </a:r>
            <a:endParaRPr lang="hu-HU" sz="1400" b="1" i="1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10" name="Szövegdoboz 9"/>
          <p:cNvSpPr txBox="1"/>
          <p:nvPr/>
        </p:nvSpPr>
        <p:spPr>
          <a:xfrm>
            <a:off x="7524328" y="5301208"/>
            <a:ext cx="13681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1400" dirty="0" smtClean="0">
                <a:solidFill>
                  <a:srgbClr val="C00000"/>
                </a:solidFill>
              </a:rPr>
              <a:t>Kedvező ár-érték arány </a:t>
            </a:r>
            <a:endParaRPr lang="hu-HU" sz="1400" dirty="0">
              <a:solidFill>
                <a:srgbClr val="C00000"/>
              </a:solidFill>
            </a:endParaRPr>
          </a:p>
        </p:txBody>
      </p:sp>
      <p:sp>
        <p:nvSpPr>
          <p:cNvPr id="11" name="Szövegdoboz 10"/>
          <p:cNvSpPr txBox="1"/>
          <p:nvPr/>
        </p:nvSpPr>
        <p:spPr>
          <a:xfrm>
            <a:off x="7604720" y="4921423"/>
            <a:ext cx="136815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1400" dirty="0" smtClean="0">
                <a:solidFill>
                  <a:srgbClr val="C00000"/>
                </a:solidFill>
              </a:rPr>
              <a:t>Jó közbiztonság </a:t>
            </a:r>
            <a:endParaRPr lang="hu-HU" sz="1400" dirty="0">
              <a:solidFill>
                <a:srgbClr val="C00000"/>
              </a:solidFill>
            </a:endParaRPr>
          </a:p>
        </p:txBody>
      </p:sp>
      <p:sp>
        <p:nvSpPr>
          <p:cNvPr id="12" name="Szövegdoboz 11"/>
          <p:cNvSpPr txBox="1"/>
          <p:nvPr/>
        </p:nvSpPr>
        <p:spPr>
          <a:xfrm>
            <a:off x="3851920" y="764704"/>
            <a:ext cx="1368152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1400" dirty="0" smtClean="0">
                <a:solidFill>
                  <a:srgbClr val="00B050"/>
                </a:solidFill>
              </a:rPr>
              <a:t>Természeti értékek gazdagsága </a:t>
            </a:r>
            <a:endParaRPr lang="hu-HU" sz="1400" dirty="0">
              <a:solidFill>
                <a:srgbClr val="00B050"/>
              </a:solidFill>
            </a:endParaRPr>
          </a:p>
        </p:txBody>
      </p:sp>
      <p:sp>
        <p:nvSpPr>
          <p:cNvPr id="13" name="Szövegdoboz 12"/>
          <p:cNvSpPr txBox="1"/>
          <p:nvPr/>
        </p:nvSpPr>
        <p:spPr>
          <a:xfrm>
            <a:off x="5220072" y="908720"/>
            <a:ext cx="13681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1400" dirty="0" smtClean="0"/>
              <a:t>Vonzó tájképi környezet</a:t>
            </a:r>
            <a:endParaRPr lang="hu-HU" sz="1400" dirty="0"/>
          </a:p>
        </p:txBody>
      </p:sp>
      <p:sp>
        <p:nvSpPr>
          <p:cNvPr id="14" name="Szövegdoboz 13"/>
          <p:cNvSpPr txBox="1"/>
          <p:nvPr/>
        </p:nvSpPr>
        <p:spPr>
          <a:xfrm>
            <a:off x="5508104" y="1484784"/>
            <a:ext cx="20162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1400" dirty="0" smtClean="0">
                <a:solidFill>
                  <a:schemeClr val="bg2">
                    <a:lumMod val="50000"/>
                  </a:schemeClr>
                </a:solidFill>
              </a:rPr>
              <a:t>Színvonalas szálláshelyek </a:t>
            </a:r>
            <a:endParaRPr lang="hu-HU" sz="1400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15" name="Szövegdoboz 14"/>
          <p:cNvSpPr txBox="1"/>
          <p:nvPr/>
        </p:nvSpPr>
        <p:spPr>
          <a:xfrm>
            <a:off x="7164288" y="1700808"/>
            <a:ext cx="20162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1400" dirty="0" smtClean="0">
                <a:solidFill>
                  <a:srgbClr val="C00000"/>
                </a:solidFill>
              </a:rPr>
              <a:t>Nyugalom</a:t>
            </a:r>
            <a:endParaRPr lang="hu-HU" sz="1400" dirty="0">
              <a:solidFill>
                <a:srgbClr val="C00000"/>
              </a:solidFill>
            </a:endParaRPr>
          </a:p>
        </p:txBody>
      </p:sp>
      <p:sp>
        <p:nvSpPr>
          <p:cNvPr id="16" name="Szövegdoboz 15"/>
          <p:cNvSpPr txBox="1"/>
          <p:nvPr/>
        </p:nvSpPr>
        <p:spPr>
          <a:xfrm>
            <a:off x="5436096" y="1897087"/>
            <a:ext cx="20162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1400" i="1" dirty="0" smtClean="0"/>
              <a:t>Sokféle látnivaló </a:t>
            </a:r>
            <a:endParaRPr lang="hu-HU" sz="1400" i="1" dirty="0"/>
          </a:p>
        </p:txBody>
      </p:sp>
      <p:sp>
        <p:nvSpPr>
          <p:cNvPr id="17" name="Szövegdoboz 16"/>
          <p:cNvSpPr txBox="1"/>
          <p:nvPr/>
        </p:nvSpPr>
        <p:spPr>
          <a:xfrm>
            <a:off x="6948264" y="2041103"/>
            <a:ext cx="201622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1400" dirty="0" smtClean="0">
                <a:solidFill>
                  <a:srgbClr val="C00000"/>
                </a:solidFill>
              </a:rPr>
              <a:t>Kedvező időjárási feltételek</a:t>
            </a:r>
            <a:endParaRPr lang="hu-HU" sz="1400" dirty="0">
              <a:solidFill>
                <a:srgbClr val="C00000"/>
              </a:solidFill>
            </a:endParaRPr>
          </a:p>
        </p:txBody>
      </p:sp>
      <p:sp>
        <p:nvSpPr>
          <p:cNvPr id="18" name="Szövegdoboz 17"/>
          <p:cNvSpPr txBox="1"/>
          <p:nvPr/>
        </p:nvSpPr>
        <p:spPr>
          <a:xfrm>
            <a:off x="5940152" y="2257127"/>
            <a:ext cx="15841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1400" dirty="0" smtClean="0">
                <a:solidFill>
                  <a:schemeClr val="bg2">
                    <a:lumMod val="50000"/>
                  </a:schemeClr>
                </a:solidFill>
              </a:rPr>
              <a:t>Színvonalas vendéglők</a:t>
            </a:r>
            <a:endParaRPr lang="hu-HU" sz="1400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19" name="Szövegdoboz 18"/>
          <p:cNvSpPr txBox="1"/>
          <p:nvPr/>
        </p:nvSpPr>
        <p:spPr>
          <a:xfrm>
            <a:off x="6516216" y="2780928"/>
            <a:ext cx="20162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1400" i="1" dirty="0" smtClean="0"/>
              <a:t>Jó megközelíthetőség</a:t>
            </a:r>
            <a:endParaRPr lang="hu-HU" sz="1400" i="1" dirty="0"/>
          </a:p>
        </p:txBody>
      </p:sp>
      <p:sp>
        <p:nvSpPr>
          <p:cNvPr id="20" name="Szövegdoboz 19"/>
          <p:cNvSpPr txBox="1"/>
          <p:nvPr/>
        </p:nvSpPr>
        <p:spPr>
          <a:xfrm>
            <a:off x="1979712" y="2780928"/>
            <a:ext cx="20162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1400" dirty="0" smtClean="0">
                <a:solidFill>
                  <a:schemeClr val="accent1">
                    <a:lumMod val="75000"/>
                  </a:schemeClr>
                </a:solidFill>
              </a:rPr>
              <a:t>Vásárlási lehetőségek</a:t>
            </a:r>
            <a:endParaRPr lang="hu-HU" sz="14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21" name="Szövegdoboz 20"/>
          <p:cNvSpPr txBox="1"/>
          <p:nvPr/>
        </p:nvSpPr>
        <p:spPr>
          <a:xfrm>
            <a:off x="1907704" y="3049215"/>
            <a:ext cx="20162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1400" dirty="0" smtClean="0">
                <a:solidFill>
                  <a:schemeClr val="accent1">
                    <a:lumMod val="75000"/>
                  </a:schemeClr>
                </a:solidFill>
              </a:rPr>
              <a:t>Szórakozási lehetőségek</a:t>
            </a:r>
            <a:endParaRPr lang="hu-HU" sz="14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22" name="Szövegdoboz 21"/>
          <p:cNvSpPr txBox="1"/>
          <p:nvPr/>
        </p:nvSpPr>
        <p:spPr>
          <a:xfrm>
            <a:off x="3419872" y="3265239"/>
            <a:ext cx="20162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1400" i="1" dirty="0" smtClean="0"/>
              <a:t>Vendégszeretet</a:t>
            </a:r>
            <a:endParaRPr lang="hu-HU" sz="1400" i="1" dirty="0"/>
          </a:p>
        </p:txBody>
      </p:sp>
      <p:sp>
        <p:nvSpPr>
          <p:cNvPr id="23" name="Szövegdoboz 22"/>
          <p:cNvSpPr txBox="1"/>
          <p:nvPr/>
        </p:nvSpPr>
        <p:spPr>
          <a:xfrm>
            <a:off x="2699792" y="3501008"/>
            <a:ext cx="201622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1400" dirty="0" smtClean="0">
                <a:solidFill>
                  <a:srgbClr val="00B050"/>
                </a:solidFill>
              </a:rPr>
              <a:t>Kulturális programok tárháza</a:t>
            </a:r>
            <a:endParaRPr lang="hu-HU" sz="1400" dirty="0">
              <a:solidFill>
                <a:srgbClr val="00B050"/>
              </a:solidFill>
            </a:endParaRPr>
          </a:p>
        </p:txBody>
      </p:sp>
      <p:sp>
        <p:nvSpPr>
          <p:cNvPr id="24" name="Szövegdoboz 23"/>
          <p:cNvSpPr txBox="1"/>
          <p:nvPr/>
        </p:nvSpPr>
        <p:spPr>
          <a:xfrm>
            <a:off x="2195736" y="4273351"/>
            <a:ext cx="20162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1400" i="1" dirty="0" smtClean="0"/>
              <a:t>Sportolási lehetőségek</a:t>
            </a:r>
            <a:endParaRPr lang="hu-HU" sz="1400" i="1" dirty="0"/>
          </a:p>
        </p:txBody>
      </p:sp>
      <p:sp>
        <p:nvSpPr>
          <p:cNvPr id="25" name="Szövegdoboz 24"/>
          <p:cNvSpPr txBox="1"/>
          <p:nvPr/>
        </p:nvSpPr>
        <p:spPr>
          <a:xfrm>
            <a:off x="2771800" y="4581128"/>
            <a:ext cx="20162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1400" dirty="0" smtClean="0">
                <a:solidFill>
                  <a:srgbClr val="00B050"/>
                </a:solidFill>
              </a:rPr>
              <a:t>Egyedi környezet</a:t>
            </a:r>
            <a:endParaRPr lang="hu-HU" sz="1400" dirty="0">
              <a:solidFill>
                <a:srgbClr val="00B050"/>
              </a:solidFill>
            </a:endParaRPr>
          </a:p>
        </p:txBody>
      </p:sp>
      <p:sp>
        <p:nvSpPr>
          <p:cNvPr id="26" name="Szövegdoboz 25"/>
          <p:cNvSpPr txBox="1"/>
          <p:nvPr/>
        </p:nvSpPr>
        <p:spPr>
          <a:xfrm>
            <a:off x="2051720" y="4921423"/>
            <a:ext cx="216024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1400" dirty="0" smtClean="0">
                <a:solidFill>
                  <a:schemeClr val="accent1">
                    <a:lumMod val="75000"/>
                  </a:schemeClr>
                </a:solidFill>
              </a:rPr>
              <a:t>Jó ismerkedési lehetőségek</a:t>
            </a:r>
            <a:endParaRPr lang="hu-HU" sz="14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27" name="Szövegdoboz 26"/>
          <p:cNvSpPr txBox="1"/>
          <p:nvPr/>
        </p:nvSpPr>
        <p:spPr>
          <a:xfrm>
            <a:off x="3131840" y="5209455"/>
            <a:ext cx="20162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1400" dirty="0" smtClean="0"/>
              <a:t>Széleskörű információ</a:t>
            </a:r>
            <a:endParaRPr lang="hu-HU" sz="1400" dirty="0"/>
          </a:p>
        </p:txBody>
      </p:sp>
      <p:sp>
        <p:nvSpPr>
          <p:cNvPr id="28" name="Szövegdoboz 27"/>
          <p:cNvSpPr txBox="1"/>
          <p:nvPr/>
        </p:nvSpPr>
        <p:spPr>
          <a:xfrm>
            <a:off x="2339752" y="5497487"/>
            <a:ext cx="201622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1400" i="1" dirty="0" smtClean="0"/>
              <a:t>Megfelelő parkolási feltételek</a:t>
            </a:r>
            <a:endParaRPr lang="hu-HU" sz="1400" i="1" dirty="0"/>
          </a:p>
        </p:txBody>
      </p:sp>
      <p:sp>
        <p:nvSpPr>
          <p:cNvPr id="29" name="Szövegdoboz 28"/>
          <p:cNvSpPr txBox="1"/>
          <p:nvPr/>
        </p:nvSpPr>
        <p:spPr>
          <a:xfrm>
            <a:off x="2987824" y="6021288"/>
            <a:ext cx="20162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1400" dirty="0" smtClean="0"/>
              <a:t>Érintetlen természet</a:t>
            </a:r>
            <a:endParaRPr lang="hu-HU" sz="1400" dirty="0"/>
          </a:p>
        </p:txBody>
      </p:sp>
      <p:sp>
        <p:nvSpPr>
          <p:cNvPr id="30" name="Szövegdoboz 29"/>
          <p:cNvSpPr txBox="1"/>
          <p:nvPr/>
        </p:nvSpPr>
        <p:spPr>
          <a:xfrm>
            <a:off x="-36512" y="5425479"/>
            <a:ext cx="20162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1400" i="1" dirty="0" smtClean="0"/>
              <a:t>Divatosak </a:t>
            </a:r>
            <a:endParaRPr lang="hu-HU" sz="1400" i="1" dirty="0"/>
          </a:p>
        </p:txBody>
      </p:sp>
      <p:sp>
        <p:nvSpPr>
          <p:cNvPr id="31" name="Szövegdoboz 30"/>
          <p:cNvSpPr txBox="1"/>
          <p:nvPr/>
        </p:nvSpPr>
        <p:spPr>
          <a:xfrm>
            <a:off x="323528" y="4149080"/>
            <a:ext cx="12961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1400" dirty="0" smtClean="0">
                <a:solidFill>
                  <a:schemeClr val="accent1">
                    <a:lumMod val="75000"/>
                  </a:schemeClr>
                </a:solidFill>
              </a:rPr>
              <a:t>Tömeg-turizmus</a:t>
            </a:r>
            <a:endParaRPr lang="hu-HU" sz="14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2" name="Szövegdoboz 31"/>
          <p:cNvSpPr txBox="1"/>
          <p:nvPr/>
        </p:nvSpPr>
        <p:spPr>
          <a:xfrm>
            <a:off x="7757120" y="4005064"/>
            <a:ext cx="136815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1400" i="1" dirty="0" smtClean="0"/>
              <a:t>Fontosság </a:t>
            </a:r>
            <a:endParaRPr lang="hu-HU" sz="1400" i="1" dirty="0"/>
          </a:p>
        </p:txBody>
      </p:sp>
      <p:sp>
        <p:nvSpPr>
          <p:cNvPr id="33" name="Szövegdoboz 32"/>
          <p:cNvSpPr txBox="1"/>
          <p:nvPr/>
        </p:nvSpPr>
        <p:spPr>
          <a:xfrm>
            <a:off x="4572000" y="6289575"/>
            <a:ext cx="136815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1400" i="1" dirty="0" smtClean="0"/>
              <a:t>4+</a:t>
            </a:r>
            <a:endParaRPr lang="hu-HU" sz="1400" i="1" dirty="0"/>
          </a:p>
        </p:txBody>
      </p:sp>
      <p:sp>
        <p:nvSpPr>
          <p:cNvPr id="34" name="Szövegdoboz 33"/>
          <p:cNvSpPr txBox="1"/>
          <p:nvPr/>
        </p:nvSpPr>
        <p:spPr>
          <a:xfrm>
            <a:off x="1259632" y="6289575"/>
            <a:ext cx="136815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1400" i="1" dirty="0" smtClean="0"/>
              <a:t>3+</a:t>
            </a:r>
            <a:endParaRPr lang="hu-HU" sz="1400" i="1" dirty="0"/>
          </a:p>
        </p:txBody>
      </p:sp>
      <p:sp>
        <p:nvSpPr>
          <p:cNvPr id="35" name="Szövegdoboz 34"/>
          <p:cNvSpPr txBox="1"/>
          <p:nvPr/>
        </p:nvSpPr>
        <p:spPr>
          <a:xfrm>
            <a:off x="-324544" y="4005064"/>
            <a:ext cx="136815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1400" b="1" dirty="0" smtClean="0"/>
              <a:t>2,5+</a:t>
            </a:r>
            <a:endParaRPr lang="hu-HU" sz="1400" b="1" dirty="0"/>
          </a:p>
        </p:txBody>
      </p:sp>
      <p:sp>
        <p:nvSpPr>
          <p:cNvPr id="36" name="Szövegdoboz 35"/>
          <p:cNvSpPr txBox="1"/>
          <p:nvPr/>
        </p:nvSpPr>
        <p:spPr>
          <a:xfrm>
            <a:off x="4788024" y="548680"/>
            <a:ext cx="136815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1400" b="1" dirty="0" smtClean="0"/>
              <a:t>Jellemzők</a:t>
            </a:r>
            <a:endParaRPr lang="hu-HU" sz="1400" b="1" dirty="0"/>
          </a:p>
        </p:txBody>
      </p:sp>
      <p:sp>
        <p:nvSpPr>
          <p:cNvPr id="37" name="Ellipszis 36"/>
          <p:cNvSpPr/>
          <p:nvPr/>
        </p:nvSpPr>
        <p:spPr>
          <a:xfrm>
            <a:off x="7524328" y="1655802"/>
            <a:ext cx="1224136" cy="333038"/>
          </a:xfrm>
          <a:prstGeom prst="ellipse">
            <a:avLst/>
          </a:prstGeom>
          <a:noFill/>
          <a:ln w="127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38" name="Ellipszis 37"/>
          <p:cNvSpPr/>
          <p:nvPr/>
        </p:nvSpPr>
        <p:spPr>
          <a:xfrm>
            <a:off x="7371928" y="5301208"/>
            <a:ext cx="1592560" cy="504056"/>
          </a:xfrm>
          <a:prstGeom prst="ellipse">
            <a:avLst/>
          </a:prstGeom>
          <a:noFill/>
          <a:ln w="127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39" name="Ellipszis 38"/>
          <p:cNvSpPr/>
          <p:nvPr/>
        </p:nvSpPr>
        <p:spPr>
          <a:xfrm>
            <a:off x="7587952" y="4869160"/>
            <a:ext cx="1376536" cy="405046"/>
          </a:xfrm>
          <a:prstGeom prst="ellipse">
            <a:avLst/>
          </a:prstGeom>
          <a:noFill/>
          <a:ln w="127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40" name="Ellipszis 39"/>
          <p:cNvSpPr/>
          <p:nvPr/>
        </p:nvSpPr>
        <p:spPr>
          <a:xfrm>
            <a:off x="7164288" y="2050975"/>
            <a:ext cx="1584176" cy="441921"/>
          </a:xfrm>
          <a:prstGeom prst="ellipse">
            <a:avLst/>
          </a:prstGeom>
          <a:noFill/>
          <a:ln w="127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41" name="Ellipszis 40"/>
          <p:cNvSpPr/>
          <p:nvPr/>
        </p:nvSpPr>
        <p:spPr>
          <a:xfrm>
            <a:off x="5508104" y="1431941"/>
            <a:ext cx="2016224" cy="390380"/>
          </a:xfrm>
          <a:prstGeom prst="ellipse">
            <a:avLst/>
          </a:prstGeom>
          <a:noFill/>
          <a:ln w="12700"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42" name="Ellipszis 41"/>
          <p:cNvSpPr/>
          <p:nvPr/>
        </p:nvSpPr>
        <p:spPr>
          <a:xfrm>
            <a:off x="5940152" y="2302713"/>
            <a:ext cx="1431776" cy="406207"/>
          </a:xfrm>
          <a:prstGeom prst="ellipse">
            <a:avLst/>
          </a:prstGeom>
          <a:noFill/>
          <a:ln w="12700"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43" name="Ellipszis 42"/>
          <p:cNvSpPr/>
          <p:nvPr/>
        </p:nvSpPr>
        <p:spPr>
          <a:xfrm>
            <a:off x="3131840" y="5157192"/>
            <a:ext cx="2016224" cy="390380"/>
          </a:xfrm>
          <a:prstGeom prst="ellipse">
            <a:avLst/>
          </a:prstGeom>
          <a:noFill/>
          <a:ln w="12700"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44" name="Ellipszis 43"/>
          <p:cNvSpPr/>
          <p:nvPr/>
        </p:nvSpPr>
        <p:spPr>
          <a:xfrm>
            <a:off x="1907704" y="2996952"/>
            <a:ext cx="2088232" cy="390380"/>
          </a:xfrm>
          <a:prstGeom prst="ellipse">
            <a:avLst/>
          </a:prstGeom>
          <a:noFill/>
          <a:ln w="127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46" name="Ellipszis 45"/>
          <p:cNvSpPr/>
          <p:nvPr/>
        </p:nvSpPr>
        <p:spPr>
          <a:xfrm>
            <a:off x="2123728" y="4869160"/>
            <a:ext cx="2088232" cy="390380"/>
          </a:xfrm>
          <a:prstGeom prst="ellipse">
            <a:avLst/>
          </a:prstGeom>
          <a:noFill/>
          <a:ln w="127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47" name="Ellipszis 46"/>
          <p:cNvSpPr/>
          <p:nvPr/>
        </p:nvSpPr>
        <p:spPr>
          <a:xfrm>
            <a:off x="5220072" y="898125"/>
            <a:ext cx="1363960" cy="514651"/>
          </a:xfrm>
          <a:prstGeom prst="ellipse">
            <a:avLst/>
          </a:prstGeom>
          <a:noFill/>
          <a:ln w="127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48" name="Ellipszis 47"/>
          <p:cNvSpPr/>
          <p:nvPr/>
        </p:nvSpPr>
        <p:spPr>
          <a:xfrm>
            <a:off x="3064024" y="4570533"/>
            <a:ext cx="1507976" cy="298627"/>
          </a:xfrm>
          <a:prstGeom prst="ellipse">
            <a:avLst/>
          </a:prstGeom>
          <a:noFill/>
          <a:ln w="127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49" name="Ellipszis 48"/>
          <p:cNvSpPr/>
          <p:nvPr/>
        </p:nvSpPr>
        <p:spPr>
          <a:xfrm>
            <a:off x="3131840" y="5949279"/>
            <a:ext cx="1656184" cy="494183"/>
          </a:xfrm>
          <a:prstGeom prst="ellipse">
            <a:avLst/>
          </a:prstGeom>
          <a:noFill/>
          <a:ln w="127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5571926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u-HU"/>
          </a:p>
        </p:txBody>
      </p:sp>
      <p:sp>
        <p:nvSpPr>
          <p:cNvPr id="4" name="Cím 1"/>
          <p:cNvSpPr txBox="1">
            <a:spLocks/>
          </p:cNvSpPr>
          <p:nvPr/>
        </p:nvSpPr>
        <p:spPr>
          <a:xfrm>
            <a:off x="35496" y="53752"/>
            <a:ext cx="8229600" cy="422920"/>
          </a:xfrm>
          <a:prstGeom prst="rect">
            <a:avLst/>
          </a:prstGeom>
        </p:spPr>
        <p:txBody>
          <a:bodyPr>
            <a:normAutofit fontScale="67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hu-HU" sz="3200" dirty="0"/>
              <a:t>3</a:t>
            </a:r>
            <a:r>
              <a:rPr lang="hu-HU" sz="3200" dirty="0" smtClean="0"/>
              <a:t>. ábra: A Balaton és a Tisza-tó jellemzése ellentétpárok segítségével </a:t>
            </a:r>
            <a:endParaRPr lang="hu-HU" sz="3200" dirty="0"/>
          </a:p>
        </p:txBody>
      </p:sp>
      <p:sp>
        <p:nvSpPr>
          <p:cNvPr id="5" name="Szövegdoboz 4"/>
          <p:cNvSpPr txBox="1"/>
          <p:nvPr/>
        </p:nvSpPr>
        <p:spPr>
          <a:xfrm>
            <a:off x="107504" y="6361582"/>
            <a:ext cx="273630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400" dirty="0" smtClean="0"/>
              <a:t>Forrás: saját szerkesztés </a:t>
            </a:r>
            <a:endParaRPr lang="hu-HU" sz="1400" dirty="0"/>
          </a:p>
        </p:txBody>
      </p: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1265328379"/>
              </p:ext>
            </p:extLst>
          </p:nvPr>
        </p:nvGraphicFramePr>
        <p:xfrm>
          <a:off x="251520" y="980728"/>
          <a:ext cx="8568952" cy="48965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5073902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u-HU"/>
          </a:p>
        </p:txBody>
      </p:sp>
      <p:sp>
        <p:nvSpPr>
          <p:cNvPr id="4" name="Cím 1"/>
          <p:cNvSpPr txBox="1">
            <a:spLocks/>
          </p:cNvSpPr>
          <p:nvPr/>
        </p:nvSpPr>
        <p:spPr>
          <a:xfrm>
            <a:off x="35496" y="53752"/>
            <a:ext cx="8229600" cy="422920"/>
          </a:xfrm>
          <a:prstGeom prst="rect">
            <a:avLst/>
          </a:prstGeom>
        </p:spPr>
        <p:txBody>
          <a:bodyPr>
            <a:normAutofit fontScale="8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hu-HU" sz="3200" dirty="0" smtClean="0"/>
              <a:t>4. ábra: A </a:t>
            </a:r>
            <a:r>
              <a:rPr lang="hu-HU" sz="3200" dirty="0" smtClean="0"/>
              <a:t>magyarországi vízpartok látogatottsága </a:t>
            </a:r>
            <a:endParaRPr lang="hu-HU" sz="3200" dirty="0"/>
          </a:p>
        </p:txBody>
      </p:sp>
      <p:sp>
        <p:nvSpPr>
          <p:cNvPr id="5" name="Szövegdoboz 4"/>
          <p:cNvSpPr txBox="1"/>
          <p:nvPr/>
        </p:nvSpPr>
        <p:spPr>
          <a:xfrm>
            <a:off x="107504" y="6361582"/>
            <a:ext cx="273630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400" dirty="0" smtClean="0"/>
              <a:t>Forrás: saját szerkesztés </a:t>
            </a:r>
            <a:endParaRPr lang="hu-HU" sz="1400" dirty="0"/>
          </a:p>
        </p:txBody>
      </p:sp>
      <p:graphicFrame>
        <p:nvGraphicFramePr>
          <p:cNvPr id="3" name="Diagram 2"/>
          <p:cNvGraphicFramePr/>
          <p:nvPr>
            <p:extLst>
              <p:ext uri="{D42A27DB-BD31-4B8C-83A1-F6EECF244321}">
                <p14:modId xmlns:p14="http://schemas.microsoft.com/office/powerpoint/2010/main" val="2040480007"/>
              </p:ext>
            </p:extLst>
          </p:nvPr>
        </p:nvGraphicFramePr>
        <p:xfrm>
          <a:off x="1524000" y="13970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366682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176</TotalTime>
  <Words>443</Words>
  <Application>Microsoft Office PowerPoint</Application>
  <PresentationFormat>Diavetítés a képernyőre (4:3 oldalarány)</PresentationFormat>
  <Paragraphs>101</Paragraphs>
  <Slides>4</Slides>
  <Notes>0</Notes>
  <HiddenSlides>0</HiddenSlides>
  <MMClips>0</MMClips>
  <ScaleCrop>false</ScaleCrop>
  <HeadingPairs>
    <vt:vector size="4" baseType="variant">
      <vt:variant>
        <vt:lpstr>Téma</vt:lpstr>
      </vt:variant>
      <vt:variant>
        <vt:i4>1</vt:i4>
      </vt:variant>
      <vt:variant>
        <vt:lpstr>Diacímek</vt:lpstr>
      </vt:variant>
      <vt:variant>
        <vt:i4>4</vt:i4>
      </vt:variant>
    </vt:vector>
  </HeadingPairs>
  <TitlesOfParts>
    <vt:vector size="5" baseType="lpstr">
      <vt:lpstr>Office-téma</vt:lpstr>
      <vt:lpstr>1. ábra: Vízparti úti célok - spontán asszociációk </vt:lpstr>
      <vt:lpstr>PowerPoint bemutató</vt:lpstr>
      <vt:lpstr>PowerPoint bemutató</vt:lpstr>
      <vt:lpstr>PowerPoint bemutató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bemutató</dc:title>
  <dc:creator>oem</dc:creator>
  <cp:lastModifiedBy>oem</cp:lastModifiedBy>
  <cp:revision>18</cp:revision>
  <dcterms:created xsi:type="dcterms:W3CDTF">2012-01-20T11:05:54Z</dcterms:created>
  <dcterms:modified xsi:type="dcterms:W3CDTF">2012-02-24T16:34:30Z</dcterms:modified>
</cp:coreProperties>
</file>